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 id="2147483684" r:id="rId5"/>
  </p:sldMasterIdLst>
  <p:notesMasterIdLst>
    <p:notesMasterId r:id="rId12"/>
  </p:notesMasterIdLst>
  <p:handoutMasterIdLst>
    <p:handoutMasterId r:id="rId13"/>
  </p:handoutMasterIdLst>
  <p:sldIdLst>
    <p:sldId id="310" r:id="rId6"/>
    <p:sldId id="302" r:id="rId7"/>
    <p:sldId id="304" r:id="rId8"/>
    <p:sldId id="305" r:id="rId9"/>
    <p:sldId id="306" r:id="rId10"/>
    <p:sldId id="307" r:id="rId11"/>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8558"/>
    <a:srgbClr val="4E9162"/>
    <a:srgbClr val="387B4E"/>
    <a:srgbClr val="4B8D60"/>
    <a:srgbClr val="E5E7F3"/>
    <a:srgbClr val="E76FA5"/>
    <a:srgbClr val="E03C8B"/>
    <a:srgbClr val="8D0695"/>
    <a:srgbClr val="E0488E"/>
    <a:srgbClr val="800F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87" autoAdjust="0"/>
    <p:restoredTop sz="96357" autoAdjust="0"/>
  </p:normalViewPr>
  <p:slideViewPr>
    <p:cSldViewPr snapToGrid="0">
      <p:cViewPr varScale="1">
        <p:scale>
          <a:sx n="82" d="100"/>
          <a:sy n="82" d="100"/>
        </p:scale>
        <p:origin x="538" y="77"/>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showGuides="1">
      <p:cViewPr varScale="1">
        <p:scale>
          <a:sx n="89" d="100"/>
          <a:sy n="89" d="100"/>
        </p:scale>
        <p:origin x="301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830594C5-4210-4C0B-94C8-05EA2A273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a:p>
        </p:txBody>
      </p:sp>
      <p:sp>
        <p:nvSpPr>
          <p:cNvPr id="3" name="Segnaposto data 2">
            <a:extLst>
              <a:ext uri="{FF2B5EF4-FFF2-40B4-BE49-F238E27FC236}">
                <a16:creationId xmlns:a16="http://schemas.microsoft.com/office/drawing/2014/main" id="{9A07B545-CB7B-485B-8848-24C5090D7CC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0332B77-C83A-477C-9D26-F772EB5F0B6E}" type="datetime1">
              <a:rPr lang="it-IT" smtClean="0"/>
              <a:t>23/06/2025</a:t>
            </a:fld>
            <a:endParaRPr lang="it-IT"/>
          </a:p>
        </p:txBody>
      </p:sp>
      <p:sp>
        <p:nvSpPr>
          <p:cNvPr id="4" name="Segnaposto piè di pagina 3">
            <a:extLst>
              <a:ext uri="{FF2B5EF4-FFF2-40B4-BE49-F238E27FC236}">
                <a16:creationId xmlns:a16="http://schemas.microsoft.com/office/drawing/2014/main" id="{DD9E7E0C-EC12-408D-80EA-659FD94A65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a:p>
        </p:txBody>
      </p:sp>
      <p:sp>
        <p:nvSpPr>
          <p:cNvPr id="5" name="Segnaposto numero diapositiva 4">
            <a:extLst>
              <a:ext uri="{FF2B5EF4-FFF2-40B4-BE49-F238E27FC236}">
                <a16:creationId xmlns:a16="http://schemas.microsoft.com/office/drawing/2014/main" id="{DF952D70-4DD5-4630-8772-5085BDBF1D2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1D13D6A-DFDD-4B27-9F53-83C0CD9331E8}" type="slidenum">
              <a:rPr lang="it-IT" smtClean="0"/>
              <a:t>‹N›</a:t>
            </a:fld>
            <a:endParaRPr lang="it-IT"/>
          </a:p>
        </p:txBody>
      </p:sp>
    </p:spTree>
    <p:extLst>
      <p:ext uri="{BB962C8B-B14F-4D97-AF65-F5344CB8AC3E}">
        <p14:creationId xmlns:p14="http://schemas.microsoft.com/office/powerpoint/2010/main" val="27869633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noProof="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312A4362-F69C-4DB8-A5FE-502F0CAFDBDE}" type="datetime1">
              <a:rPr lang="it-IT" noProof="0" smtClean="0"/>
              <a:t>23/06/2025</a:t>
            </a:fld>
            <a:endParaRPr lang="it-IT" noProof="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noProof="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noProof="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A1D7B6F-E65C-42E7-86A5-0A01C6C95227}" type="slidenum">
              <a:rPr lang="it-IT" noProof="0" smtClean="0"/>
              <a:t>‹N›</a:t>
            </a:fld>
            <a:endParaRPr lang="it-IT" noProof="0"/>
          </a:p>
        </p:txBody>
      </p:sp>
    </p:spTree>
    <p:extLst>
      <p:ext uri="{BB962C8B-B14F-4D97-AF65-F5344CB8AC3E}">
        <p14:creationId xmlns:p14="http://schemas.microsoft.com/office/powerpoint/2010/main" val="229543265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856766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798788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094635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8057F2DB-3DFE-465E-B117-84AA20355A16}" type="datetimeFigureOut">
              <a:rPr lang="it-IT">
                <a:solidFill>
                  <a:prstClr val="black">
                    <a:tint val="75000"/>
                  </a:prstClr>
                </a:solidFill>
              </a:rPr>
              <a:pPr>
                <a:def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AD1B6150-B581-4D92-8AFF-BAC6A650C75E}" type="slidenum">
              <a:rPr lang="it-IT" altLang="it-IT"/>
              <a:pPr>
                <a:defRPr/>
              </a:pPr>
              <a:t>‹N›</a:t>
            </a:fld>
            <a:endParaRPr lang="it-IT" altLang="it-IT"/>
          </a:p>
        </p:txBody>
      </p:sp>
    </p:spTree>
    <p:extLst>
      <p:ext uri="{BB962C8B-B14F-4D97-AF65-F5344CB8AC3E}">
        <p14:creationId xmlns:p14="http://schemas.microsoft.com/office/powerpoint/2010/main" val="1662222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0479A699-CBAD-4D16-BDB1-3508848C93B9}" type="datetimeFigureOut">
              <a:rPr lang="it-IT">
                <a:solidFill>
                  <a:prstClr val="black">
                    <a:tint val="75000"/>
                  </a:prstClr>
                </a:solidFill>
              </a:rPr>
              <a:pPr>
                <a:def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8C4EF320-A8D5-4AA4-B443-C104F36BE4A8}" type="slidenum">
              <a:rPr lang="it-IT" altLang="it-IT"/>
              <a:pPr>
                <a:defRPr/>
              </a:pPr>
              <a:t>‹N›</a:t>
            </a:fld>
            <a:endParaRPr lang="it-IT" altLang="it-IT"/>
          </a:p>
        </p:txBody>
      </p:sp>
    </p:spTree>
    <p:extLst>
      <p:ext uri="{BB962C8B-B14F-4D97-AF65-F5344CB8AC3E}">
        <p14:creationId xmlns:p14="http://schemas.microsoft.com/office/powerpoint/2010/main" val="4100477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0316B2CC-7F29-4744-B062-ADAA280CCC56}" type="datetimeFigureOut">
              <a:rPr lang="it-IT">
                <a:solidFill>
                  <a:prstClr val="black">
                    <a:tint val="75000"/>
                  </a:prstClr>
                </a:solidFill>
              </a:rPr>
              <a:pPr>
                <a:def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EAF8FC17-8F20-481B-9C4C-72B5C14684C3}" type="slidenum">
              <a:rPr lang="it-IT" altLang="it-IT"/>
              <a:pPr>
                <a:defRPr/>
              </a:pPr>
              <a:t>‹N›</a:t>
            </a:fld>
            <a:endParaRPr lang="it-IT" altLang="it-IT"/>
          </a:p>
        </p:txBody>
      </p:sp>
    </p:spTree>
    <p:extLst>
      <p:ext uri="{BB962C8B-B14F-4D97-AF65-F5344CB8AC3E}">
        <p14:creationId xmlns:p14="http://schemas.microsoft.com/office/powerpoint/2010/main" val="2124886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A5AB7C87-6296-47AF-BE6B-45B172571D1E}" type="datetimeFigureOut">
              <a:rPr lang="it-IT">
                <a:solidFill>
                  <a:prstClr val="black">
                    <a:tint val="75000"/>
                  </a:prstClr>
                </a:solidFill>
              </a:rPr>
              <a:pPr>
                <a:defRPr/>
              </a:pPr>
              <a:t>23/06/2025</a:t>
            </a:fld>
            <a:endParaRPr lang="it-IT">
              <a:solidFill>
                <a:prstClr val="black">
                  <a:tint val="75000"/>
                </a:prstClr>
              </a:solidFill>
            </a:endParaRPr>
          </a:p>
        </p:txBody>
      </p:sp>
      <p:sp>
        <p:nvSpPr>
          <p:cNvPr id="6"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7" name="Segnaposto numero diapositiva 5"/>
          <p:cNvSpPr>
            <a:spLocks noGrp="1"/>
          </p:cNvSpPr>
          <p:nvPr>
            <p:ph type="sldNum" sz="quarter" idx="12"/>
          </p:nvPr>
        </p:nvSpPr>
        <p:spPr/>
        <p:txBody>
          <a:bodyPr/>
          <a:lstStyle>
            <a:lvl1pPr>
              <a:defRPr/>
            </a:lvl1pPr>
          </a:lstStyle>
          <a:p>
            <a:pPr>
              <a:defRPr/>
            </a:pPr>
            <a:fld id="{C1194880-5D92-44C0-9FE1-027C7F6DB390}" type="slidenum">
              <a:rPr lang="it-IT" altLang="it-IT"/>
              <a:pPr>
                <a:defRPr/>
              </a:pPr>
              <a:t>‹N›</a:t>
            </a:fld>
            <a:endParaRPr lang="it-IT" altLang="it-IT"/>
          </a:p>
        </p:txBody>
      </p:sp>
    </p:spTree>
    <p:extLst>
      <p:ext uri="{BB962C8B-B14F-4D97-AF65-F5344CB8AC3E}">
        <p14:creationId xmlns:p14="http://schemas.microsoft.com/office/powerpoint/2010/main" val="3502606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91A016B6-CEBF-47A9-ACB1-D13EF09E2D02}" type="datetimeFigureOut">
              <a:rPr lang="it-IT">
                <a:solidFill>
                  <a:prstClr val="black">
                    <a:tint val="75000"/>
                  </a:prstClr>
                </a:solidFill>
              </a:rPr>
              <a:pPr>
                <a:defRPr/>
              </a:pPr>
              <a:t>23/06/2025</a:t>
            </a:fld>
            <a:endParaRPr lang="it-IT">
              <a:solidFill>
                <a:prstClr val="black">
                  <a:tint val="75000"/>
                </a:prstClr>
              </a:solidFill>
            </a:endParaRPr>
          </a:p>
        </p:txBody>
      </p:sp>
      <p:sp>
        <p:nvSpPr>
          <p:cNvPr id="8"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9" name="Segnaposto numero diapositiva 5"/>
          <p:cNvSpPr>
            <a:spLocks noGrp="1"/>
          </p:cNvSpPr>
          <p:nvPr>
            <p:ph type="sldNum" sz="quarter" idx="12"/>
          </p:nvPr>
        </p:nvSpPr>
        <p:spPr/>
        <p:txBody>
          <a:bodyPr/>
          <a:lstStyle>
            <a:lvl1pPr>
              <a:defRPr/>
            </a:lvl1pPr>
          </a:lstStyle>
          <a:p>
            <a:pPr>
              <a:defRPr/>
            </a:pPr>
            <a:fld id="{C1770344-83A8-481A-8199-7CC63B4AD7F4}" type="slidenum">
              <a:rPr lang="it-IT" altLang="it-IT"/>
              <a:pPr>
                <a:defRPr/>
              </a:pPr>
              <a:t>‹N›</a:t>
            </a:fld>
            <a:endParaRPr lang="it-IT" altLang="it-IT"/>
          </a:p>
        </p:txBody>
      </p:sp>
    </p:spTree>
    <p:extLst>
      <p:ext uri="{BB962C8B-B14F-4D97-AF65-F5344CB8AC3E}">
        <p14:creationId xmlns:p14="http://schemas.microsoft.com/office/powerpoint/2010/main" val="35873097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B505F0ED-7D9F-44E7-9E35-A045FF8000B8}" type="datetimeFigureOut">
              <a:rPr lang="it-IT">
                <a:solidFill>
                  <a:prstClr val="black">
                    <a:tint val="75000"/>
                  </a:prstClr>
                </a:solidFill>
              </a:rPr>
              <a:pPr>
                <a:defRPr/>
              </a:pPr>
              <a:t>23/06/2025</a:t>
            </a:fld>
            <a:endParaRPr lang="it-IT">
              <a:solidFill>
                <a:prstClr val="black">
                  <a:tint val="75000"/>
                </a:prstClr>
              </a:solidFill>
            </a:endParaRPr>
          </a:p>
        </p:txBody>
      </p:sp>
      <p:sp>
        <p:nvSpPr>
          <p:cNvPr id="4"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5" name="Segnaposto numero diapositiva 5"/>
          <p:cNvSpPr>
            <a:spLocks noGrp="1"/>
          </p:cNvSpPr>
          <p:nvPr>
            <p:ph type="sldNum" sz="quarter" idx="12"/>
          </p:nvPr>
        </p:nvSpPr>
        <p:spPr/>
        <p:txBody>
          <a:bodyPr/>
          <a:lstStyle>
            <a:lvl1pPr>
              <a:defRPr/>
            </a:lvl1pPr>
          </a:lstStyle>
          <a:p>
            <a:pPr>
              <a:defRPr/>
            </a:pPr>
            <a:fld id="{92C8CC7C-8FD9-49E4-9DD1-206C5D288316}" type="slidenum">
              <a:rPr lang="it-IT" altLang="it-IT"/>
              <a:pPr>
                <a:defRPr/>
              </a:pPr>
              <a:t>‹N›</a:t>
            </a:fld>
            <a:endParaRPr lang="it-IT" altLang="it-IT"/>
          </a:p>
        </p:txBody>
      </p:sp>
    </p:spTree>
    <p:extLst>
      <p:ext uri="{BB962C8B-B14F-4D97-AF65-F5344CB8AC3E}">
        <p14:creationId xmlns:p14="http://schemas.microsoft.com/office/powerpoint/2010/main" val="737898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E84D32D6-1F5D-421F-8827-1D42AC0F9E73}" type="datetimeFigureOut">
              <a:rPr lang="it-IT">
                <a:solidFill>
                  <a:prstClr val="black">
                    <a:tint val="75000"/>
                  </a:prstClr>
                </a:solidFill>
              </a:rPr>
              <a:pPr>
                <a:defRPr/>
              </a:pPr>
              <a:t>23/06/2025</a:t>
            </a:fld>
            <a:endParaRPr lang="it-IT">
              <a:solidFill>
                <a:prstClr val="black">
                  <a:tint val="75000"/>
                </a:prstClr>
              </a:solidFill>
            </a:endParaRPr>
          </a:p>
        </p:txBody>
      </p:sp>
      <p:sp>
        <p:nvSpPr>
          <p:cNvPr id="3"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4" name="Segnaposto numero diapositiva 5"/>
          <p:cNvSpPr>
            <a:spLocks noGrp="1"/>
          </p:cNvSpPr>
          <p:nvPr>
            <p:ph type="sldNum" sz="quarter" idx="12"/>
          </p:nvPr>
        </p:nvSpPr>
        <p:spPr/>
        <p:txBody>
          <a:bodyPr/>
          <a:lstStyle>
            <a:lvl1pPr>
              <a:defRPr/>
            </a:lvl1pPr>
          </a:lstStyle>
          <a:p>
            <a:pPr>
              <a:defRPr/>
            </a:pPr>
            <a:fld id="{EC9C39E2-68ED-425A-B361-4114F5D7D422}" type="slidenum">
              <a:rPr lang="it-IT" altLang="it-IT"/>
              <a:pPr>
                <a:defRPr/>
              </a:pPr>
              <a:t>‹N›</a:t>
            </a:fld>
            <a:endParaRPr lang="it-IT" altLang="it-IT"/>
          </a:p>
        </p:txBody>
      </p:sp>
    </p:spTree>
    <p:extLst>
      <p:ext uri="{BB962C8B-B14F-4D97-AF65-F5344CB8AC3E}">
        <p14:creationId xmlns:p14="http://schemas.microsoft.com/office/powerpoint/2010/main" val="41790898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CE470D92-5E33-43D4-94A9-8CC22D334F89}" type="datetimeFigureOut">
              <a:rPr lang="it-IT">
                <a:solidFill>
                  <a:prstClr val="black">
                    <a:tint val="75000"/>
                  </a:prstClr>
                </a:solidFill>
              </a:rPr>
              <a:pPr>
                <a:defRPr/>
              </a:pPr>
              <a:t>23/06/2025</a:t>
            </a:fld>
            <a:endParaRPr lang="it-IT">
              <a:solidFill>
                <a:prstClr val="black">
                  <a:tint val="75000"/>
                </a:prstClr>
              </a:solidFill>
            </a:endParaRPr>
          </a:p>
        </p:txBody>
      </p:sp>
      <p:sp>
        <p:nvSpPr>
          <p:cNvPr id="6"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7" name="Segnaposto numero diapositiva 5"/>
          <p:cNvSpPr>
            <a:spLocks noGrp="1"/>
          </p:cNvSpPr>
          <p:nvPr>
            <p:ph type="sldNum" sz="quarter" idx="12"/>
          </p:nvPr>
        </p:nvSpPr>
        <p:spPr/>
        <p:txBody>
          <a:bodyPr/>
          <a:lstStyle>
            <a:lvl1pPr>
              <a:defRPr/>
            </a:lvl1pPr>
          </a:lstStyle>
          <a:p>
            <a:pPr>
              <a:defRPr/>
            </a:pPr>
            <a:fld id="{3FCB7E72-842A-4703-B43D-15771F4B35CE}" type="slidenum">
              <a:rPr lang="it-IT" altLang="it-IT"/>
              <a:pPr>
                <a:defRPr/>
              </a:pPr>
              <a:t>‹N›</a:t>
            </a:fld>
            <a:endParaRPr lang="it-IT" altLang="it-IT"/>
          </a:p>
        </p:txBody>
      </p:sp>
    </p:spTree>
    <p:extLst>
      <p:ext uri="{BB962C8B-B14F-4D97-AF65-F5344CB8AC3E}">
        <p14:creationId xmlns:p14="http://schemas.microsoft.com/office/powerpoint/2010/main" val="2468460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610630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C4FA84CF-09D2-473B-9405-99A3A3AD3A6A}" type="datetimeFigureOut">
              <a:rPr lang="it-IT">
                <a:solidFill>
                  <a:prstClr val="black">
                    <a:tint val="75000"/>
                  </a:prstClr>
                </a:solidFill>
              </a:rPr>
              <a:pPr>
                <a:defRPr/>
              </a:pPr>
              <a:t>23/06/2025</a:t>
            </a:fld>
            <a:endParaRPr lang="it-IT">
              <a:solidFill>
                <a:prstClr val="black">
                  <a:tint val="75000"/>
                </a:prstClr>
              </a:solidFill>
            </a:endParaRPr>
          </a:p>
        </p:txBody>
      </p:sp>
      <p:sp>
        <p:nvSpPr>
          <p:cNvPr id="6"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7" name="Segnaposto numero diapositiva 5"/>
          <p:cNvSpPr>
            <a:spLocks noGrp="1"/>
          </p:cNvSpPr>
          <p:nvPr>
            <p:ph type="sldNum" sz="quarter" idx="12"/>
          </p:nvPr>
        </p:nvSpPr>
        <p:spPr/>
        <p:txBody>
          <a:bodyPr/>
          <a:lstStyle>
            <a:lvl1pPr>
              <a:defRPr/>
            </a:lvl1pPr>
          </a:lstStyle>
          <a:p>
            <a:pPr>
              <a:defRPr/>
            </a:pPr>
            <a:fld id="{557E285F-73A4-4BFE-A962-87541597BA3A}" type="slidenum">
              <a:rPr lang="it-IT" altLang="it-IT"/>
              <a:pPr>
                <a:defRPr/>
              </a:pPr>
              <a:t>‹N›</a:t>
            </a:fld>
            <a:endParaRPr lang="it-IT" altLang="it-IT"/>
          </a:p>
        </p:txBody>
      </p:sp>
    </p:spTree>
    <p:extLst>
      <p:ext uri="{BB962C8B-B14F-4D97-AF65-F5344CB8AC3E}">
        <p14:creationId xmlns:p14="http://schemas.microsoft.com/office/powerpoint/2010/main" val="982748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41EFBC92-5C27-4E3D-AFA5-84D8F980D2D9}" type="datetimeFigureOut">
              <a:rPr lang="it-IT">
                <a:solidFill>
                  <a:prstClr val="black">
                    <a:tint val="75000"/>
                  </a:prstClr>
                </a:solidFill>
              </a:rPr>
              <a:pPr>
                <a:def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1B2B9924-DEC0-4E88-B482-8290D289334C}" type="slidenum">
              <a:rPr lang="it-IT" altLang="it-IT"/>
              <a:pPr>
                <a:defRPr/>
              </a:pPr>
              <a:t>‹N›</a:t>
            </a:fld>
            <a:endParaRPr lang="it-IT" altLang="it-IT"/>
          </a:p>
        </p:txBody>
      </p:sp>
    </p:spTree>
    <p:extLst>
      <p:ext uri="{BB962C8B-B14F-4D97-AF65-F5344CB8AC3E}">
        <p14:creationId xmlns:p14="http://schemas.microsoft.com/office/powerpoint/2010/main" val="31306941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39"/>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A7A5B4AB-907A-49CA-8F35-1DE1AE818673}" type="datetimeFigureOut">
              <a:rPr lang="it-IT">
                <a:solidFill>
                  <a:prstClr val="black">
                    <a:tint val="75000"/>
                  </a:prstClr>
                </a:solidFill>
              </a:rPr>
              <a:pPr>
                <a:def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lvl1pPr>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lvl1pPr>
              <a:defRPr/>
            </a:lvl1pPr>
          </a:lstStyle>
          <a:p>
            <a:pPr>
              <a:defRPr/>
            </a:pPr>
            <a:fld id="{45D2EABB-DF05-4417-9B6C-0A866E1D6280}" type="slidenum">
              <a:rPr lang="it-IT" altLang="it-IT"/>
              <a:pPr>
                <a:defRPr/>
              </a:pPr>
              <a:t>‹N›</a:t>
            </a:fld>
            <a:endParaRPr lang="it-IT" altLang="it-IT"/>
          </a:p>
        </p:txBody>
      </p:sp>
    </p:spTree>
    <p:extLst>
      <p:ext uri="{BB962C8B-B14F-4D97-AF65-F5344CB8AC3E}">
        <p14:creationId xmlns:p14="http://schemas.microsoft.com/office/powerpoint/2010/main" val="3761477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533080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15571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8" name="Segnaposto piè di pagina 7"/>
          <p:cNvSpPr>
            <a:spLocks noGrp="1"/>
          </p:cNvSpPr>
          <p:nvPr>
            <p:ph type="ftr" sz="quarter" idx="11"/>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843588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4" name="Segnaposto piè di pagina 3"/>
          <p:cNvSpPr>
            <a:spLocks noGrp="1"/>
          </p:cNvSpPr>
          <p:nvPr>
            <p:ph type="ftr" sz="quarter" idx="11"/>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910378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3" name="Segnaposto piè di pagina 2"/>
          <p:cNvSpPr>
            <a:spLocks noGrp="1"/>
          </p:cNvSpPr>
          <p:nvPr>
            <p:ph type="ftr" sz="quarter" idx="11"/>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489502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454822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244404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13DAC0-2E19-448C-B0CE-C80C4ECB1159}" type="datetimeFigureOut">
              <a:rPr lang="it-IT" smtClean="0">
                <a:solidFill>
                  <a:prstClr val="black">
                    <a:tint val="75000"/>
                  </a:prstClr>
                </a:solidFill>
              </a:rPr>
              <a:pPr/>
              <a:t>23/06/2025</a:t>
            </a:fld>
            <a:endParaRPr lang="it-IT">
              <a:solidFill>
                <a:prstClr val="black">
                  <a:tint val="75000"/>
                </a:prstClr>
              </a:solidFill>
            </a:endParaRPr>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solidFill>
                <a:prstClr val="black">
                  <a:tint val="75000"/>
                </a:prstClr>
              </a:solidFill>
            </a:endParaRPr>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A2E19E-C24F-43B6-8CF6-85D2E0FC55E2}"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3817545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Segnaposto testo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 name="Segnaposto dat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1C788BF-F31A-4A3A-81D6-761A4F58E0F1}" type="datetimeFigureOut">
              <a:rPr lang="it-IT">
                <a:solidFill>
                  <a:prstClr val="black">
                    <a:tint val="75000"/>
                  </a:prstClr>
                </a:solidFill>
              </a:rPr>
              <a:pPr>
                <a:defRPr/>
              </a:pPr>
              <a:t>23/06/2025</a:t>
            </a:fld>
            <a:endParaRPr lang="it-IT">
              <a:solidFill>
                <a:prstClr val="black">
                  <a:tint val="75000"/>
                </a:prstClr>
              </a:solidFill>
            </a:endParaRPr>
          </a:p>
        </p:txBody>
      </p:sp>
      <p:sp>
        <p:nvSpPr>
          <p:cNvPr id="5" name="Segnaposto piè di pagina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it-IT">
              <a:solidFill>
                <a:prstClr val="black">
                  <a:tint val="75000"/>
                </a:prstClr>
              </a:solidFill>
            </a:endParaRPr>
          </a:p>
        </p:txBody>
      </p:sp>
      <p:sp>
        <p:nvSpPr>
          <p:cNvPr id="6" name="Segnaposto numero diapositiva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fontAlgn="base">
              <a:spcBef>
                <a:spcPct val="0"/>
              </a:spcBef>
              <a:spcAft>
                <a:spcPct val="0"/>
              </a:spcAft>
              <a:defRPr/>
            </a:pPr>
            <a:fld id="{6D2F1DD3-3E16-4174-AA15-532C3CA4181A}" type="slidenum">
              <a:rPr lang="it-IT" altLang="it-IT">
                <a:cs typeface="Arial" panose="020B0604020202020204" pitchFamily="34" charset="0"/>
              </a:rPr>
              <a:pPr fontAlgn="base">
                <a:spcBef>
                  <a:spcPct val="0"/>
                </a:spcBef>
                <a:spcAft>
                  <a:spcPct val="0"/>
                </a:spcAft>
                <a:defRPr/>
              </a:pPr>
              <a:t>‹N›</a:t>
            </a:fld>
            <a:endParaRPr lang="it-IT" altLang="it-IT">
              <a:cs typeface="Arial" panose="020B0604020202020204" pitchFamily="34" charset="0"/>
            </a:endParaRPr>
          </a:p>
        </p:txBody>
      </p:sp>
    </p:spTree>
    <p:extLst>
      <p:ext uri="{BB962C8B-B14F-4D97-AF65-F5344CB8AC3E}">
        <p14:creationId xmlns:p14="http://schemas.microsoft.com/office/powerpoint/2010/main" val="132879842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CF74959C-113F-AF43-52E7-AAC9222935A2}"/>
              </a:ext>
            </a:extLst>
          </p:cNvPr>
          <p:cNvSpPr/>
          <p:nvPr/>
        </p:nvSpPr>
        <p:spPr>
          <a:xfrm>
            <a:off x="3155181" y="2120202"/>
            <a:ext cx="5466304" cy="1668027"/>
          </a:xfrm>
          <a:prstGeom prst="rect">
            <a:avLst/>
          </a:prstGeom>
          <a:solidFill>
            <a:srgbClr val="438558"/>
          </a:solidFill>
          <a:ln>
            <a:solidFill>
              <a:srgbClr val="43855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Rettangolo 3">
            <a:extLst>
              <a:ext uri="{FF2B5EF4-FFF2-40B4-BE49-F238E27FC236}">
                <a16:creationId xmlns:a16="http://schemas.microsoft.com/office/drawing/2014/main" id="{438A278C-3ECE-7A7A-CDD7-B322E4545CC1}"/>
              </a:ext>
            </a:extLst>
          </p:cNvPr>
          <p:cNvSpPr/>
          <p:nvPr/>
        </p:nvSpPr>
        <p:spPr>
          <a:xfrm>
            <a:off x="8591341" y="3537020"/>
            <a:ext cx="150725" cy="160773"/>
          </a:xfrm>
          <a:prstGeom prst="rect">
            <a:avLst/>
          </a:prstGeom>
          <a:solidFill>
            <a:srgbClr val="438558"/>
          </a:solidFill>
          <a:ln>
            <a:solidFill>
              <a:srgbClr val="43855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AutoShape 2" descr="Indirizzo Scuola Primaria | Istituto Comprensivo A. Lanfranchi">
            <a:extLst>
              <a:ext uri="{FF2B5EF4-FFF2-40B4-BE49-F238E27FC236}">
                <a16:creationId xmlns:a16="http://schemas.microsoft.com/office/drawing/2014/main" id="{65D2FA53-8DEE-65D3-BB50-268A985CEBB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 name="CasellaDiTesto 6">
            <a:extLst>
              <a:ext uri="{FF2B5EF4-FFF2-40B4-BE49-F238E27FC236}">
                <a16:creationId xmlns:a16="http://schemas.microsoft.com/office/drawing/2014/main" id="{4FBFAA32-C961-6D1D-80B3-9D966C4FC2AA}"/>
              </a:ext>
            </a:extLst>
          </p:cNvPr>
          <p:cNvSpPr txBox="1"/>
          <p:nvPr/>
        </p:nvSpPr>
        <p:spPr>
          <a:xfrm>
            <a:off x="1924977" y="1007318"/>
            <a:ext cx="8209504" cy="3898824"/>
          </a:xfrm>
          <a:prstGeom prst="rect">
            <a:avLst/>
          </a:prstGeom>
          <a:noFill/>
        </p:spPr>
        <p:txBody>
          <a:bodyPr wrap="square">
            <a:spAutoFit/>
          </a:bodyPr>
          <a:lstStyle/>
          <a:p>
            <a:pPr algn="ctr">
              <a:lnSpc>
                <a:spcPct val="150000"/>
              </a:lnSpc>
            </a:pPr>
            <a:r>
              <a:rPr lang="it-IT" sz="2800" b="1" dirty="0">
                <a:ln w="22225">
                  <a:solidFill>
                    <a:schemeClr val="bg1"/>
                  </a:solidFill>
                  <a:prstDash val="solid"/>
                </a:ln>
                <a:solidFill>
                  <a:schemeClr val="bg1"/>
                </a:solidFill>
                <a:latin typeface="Comic Sans MS" panose="030F0702030302020204" pitchFamily="66" charset="0"/>
              </a:rPr>
              <a:t>MONITORAGGIO PROVE </a:t>
            </a:r>
          </a:p>
          <a:p>
            <a:pPr algn="ctr">
              <a:lnSpc>
                <a:spcPct val="150000"/>
              </a:lnSpc>
            </a:pPr>
            <a:r>
              <a:rPr lang="it-IT" sz="2800" b="1">
                <a:ln w="22225">
                  <a:solidFill>
                    <a:schemeClr val="bg1"/>
                  </a:solidFill>
                  <a:prstDash val="solid"/>
                </a:ln>
                <a:solidFill>
                  <a:schemeClr val="bg1"/>
                </a:solidFill>
                <a:latin typeface="Comic Sans MS" panose="030F0702030302020204" pitchFamily="66" charset="0"/>
              </a:rPr>
              <a:t>SECONDO </a:t>
            </a:r>
            <a:r>
              <a:rPr lang="it-IT" sz="2800" b="1" dirty="0">
                <a:ln w="22225">
                  <a:solidFill>
                    <a:schemeClr val="bg1"/>
                  </a:solidFill>
                  <a:prstDash val="solid"/>
                </a:ln>
                <a:solidFill>
                  <a:schemeClr val="bg1"/>
                </a:solidFill>
                <a:latin typeface="Comic Sans MS" panose="030F0702030302020204" pitchFamily="66" charset="0"/>
              </a:rPr>
              <a:t>QUADRIMESTRE</a:t>
            </a:r>
          </a:p>
          <a:p>
            <a:pPr algn="ctr">
              <a:lnSpc>
                <a:spcPct val="150000"/>
              </a:lnSpc>
            </a:pPr>
            <a:r>
              <a:rPr lang="it-IT" sz="2800" b="1" dirty="0">
                <a:ln w="22225">
                  <a:solidFill>
                    <a:schemeClr val="bg1"/>
                  </a:solidFill>
                  <a:prstDash val="solid"/>
                </a:ln>
                <a:solidFill>
                  <a:schemeClr val="bg1"/>
                </a:solidFill>
                <a:latin typeface="Comic Sans MS" panose="030F0702030302020204" pitchFamily="66" charset="0"/>
              </a:rPr>
              <a:t>I.C. AMEDEO MOSCATI</a:t>
            </a:r>
          </a:p>
          <a:p>
            <a:pPr algn="ctr">
              <a:lnSpc>
                <a:spcPct val="150000"/>
              </a:lnSpc>
            </a:pPr>
            <a:r>
              <a:rPr lang="it-IT" sz="2800" b="1" dirty="0">
                <a:ln w="22225">
                  <a:solidFill>
                    <a:schemeClr val="bg1"/>
                  </a:solidFill>
                  <a:prstDash val="solid"/>
                </a:ln>
                <a:solidFill>
                  <a:schemeClr val="bg1"/>
                </a:solidFill>
                <a:latin typeface="Comic Sans MS" panose="030F0702030302020204" pitchFamily="66" charset="0"/>
              </a:rPr>
              <a:t>PONTECAGNANO FAIANO</a:t>
            </a:r>
          </a:p>
          <a:p>
            <a:pPr algn="ctr">
              <a:lnSpc>
                <a:spcPct val="150000"/>
              </a:lnSpc>
            </a:pPr>
            <a:r>
              <a:rPr lang="it-IT" sz="2800" b="1" dirty="0">
                <a:ln w="22225">
                  <a:solidFill>
                    <a:schemeClr val="bg1"/>
                  </a:solidFill>
                  <a:prstDash val="solid"/>
                </a:ln>
                <a:solidFill>
                  <a:schemeClr val="bg1"/>
                </a:solidFill>
                <a:latin typeface="Comic Sans MS" panose="030F0702030302020204" pitchFamily="66" charset="0"/>
              </a:rPr>
              <a:t>SCUOLA PRIMARIA</a:t>
            </a:r>
          </a:p>
          <a:p>
            <a:pPr algn="ctr">
              <a:lnSpc>
                <a:spcPct val="150000"/>
              </a:lnSpc>
            </a:pPr>
            <a:r>
              <a:rPr lang="it-IT" sz="2800" b="1" dirty="0">
                <a:ln w="22225">
                  <a:solidFill>
                    <a:schemeClr val="bg1"/>
                  </a:solidFill>
                  <a:prstDash val="solid"/>
                </a:ln>
                <a:solidFill>
                  <a:schemeClr val="bg1"/>
                </a:solidFill>
                <a:latin typeface="Comic Sans MS" panose="030F0702030302020204" pitchFamily="66" charset="0"/>
              </a:rPr>
              <a:t>A.S.2024/2025</a:t>
            </a:r>
            <a:endParaRPr lang="it-IT" sz="1600" b="1" dirty="0">
              <a:ln w="22225">
                <a:solidFill>
                  <a:schemeClr val="bg1"/>
                </a:solidFill>
                <a:prstDash val="solid"/>
              </a:ln>
              <a:solidFill>
                <a:schemeClr val="bg1"/>
              </a:solidFill>
              <a:latin typeface="Comic Sans MS" panose="030F0702030302020204" pitchFamily="66" charset="0"/>
            </a:endParaRPr>
          </a:p>
        </p:txBody>
      </p:sp>
    </p:spTree>
    <p:extLst>
      <p:ext uri="{BB962C8B-B14F-4D97-AF65-F5344CB8AC3E}">
        <p14:creationId xmlns:p14="http://schemas.microsoft.com/office/powerpoint/2010/main" val="945971583"/>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560675" y="1339403"/>
            <a:ext cx="206062" cy="19135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ctangle 2"/>
          <p:cNvSpPr>
            <a:spLocks noChangeArrowheads="1"/>
          </p:cNvSpPr>
          <p:nvPr/>
        </p:nvSpPr>
        <p:spPr bwMode="auto">
          <a:xfrm>
            <a:off x="2023110" y="139225"/>
            <a:ext cx="7745731" cy="1415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it-IT" altLang="it-IT" sz="1200" b="1" dirty="0">
                <a:solidFill>
                  <a:srgbClr val="0070C0"/>
                </a:solidFill>
                <a:ea typeface="Calibri" panose="020F0502020204030204" pitchFamily="34" charset="0"/>
                <a:cs typeface="Times New Roman" panose="02020603050405020304" pitchFamily="18" charset="0"/>
              </a:rPr>
              <a:t>ISTITUTO COMPRENSIVO “A. MOSCATI”</a:t>
            </a:r>
            <a:endParaRPr lang="it-IT" altLang="it-IT" sz="1200" b="1" dirty="0">
              <a:solidFill>
                <a:srgbClr val="0070C0"/>
              </a:solidFill>
            </a:endParaRPr>
          </a:p>
          <a:p>
            <a:pPr algn="ctr" eaLnBrk="0" fontAlgn="base" hangingPunct="0">
              <a:spcBef>
                <a:spcPct val="0"/>
              </a:spcBef>
              <a:spcAft>
                <a:spcPct val="0"/>
              </a:spcAft>
            </a:pPr>
            <a:r>
              <a:rPr lang="it-IT" altLang="it-IT" b="1" dirty="0">
                <a:solidFill>
                  <a:srgbClr val="FF0000"/>
                </a:solidFill>
                <a:ea typeface="Calibri" panose="020F0502020204030204" pitchFamily="34" charset="0"/>
                <a:cs typeface="Times New Roman" panose="02020603050405020304" pitchFamily="18" charset="0"/>
              </a:rPr>
              <a:t>MONITORAGGIO DI ISTITUTO SECONDO QUADRIMESTRE CLASSI PRIME  </a:t>
            </a:r>
            <a:endParaRPr lang="it-IT" altLang="it-IT" sz="1100" b="1" dirty="0">
              <a:solidFill>
                <a:srgbClr val="FF0000"/>
              </a:solidFill>
            </a:endParaRPr>
          </a:p>
          <a:p>
            <a:pPr algn="ctr" eaLnBrk="0" fontAlgn="base" hangingPunct="0">
              <a:spcBef>
                <a:spcPct val="0"/>
              </a:spcBef>
              <a:spcAft>
                <a:spcPct val="0"/>
              </a:spcAft>
            </a:pPr>
            <a:r>
              <a:rPr lang="it-IT" altLang="it-IT" sz="1400" b="1" dirty="0">
                <a:solidFill>
                  <a:srgbClr val="00B050"/>
                </a:solidFill>
                <a:ea typeface="Calibri" panose="020F0502020204030204" pitchFamily="34" charset="0"/>
                <a:cs typeface="Times New Roman" panose="02020603050405020304" pitchFamily="18" charset="0"/>
              </a:rPr>
              <a:t>SCUOLA PRIMARIA</a:t>
            </a:r>
            <a:endParaRPr lang="it-IT" altLang="it-IT" sz="1200" b="1" dirty="0">
              <a:solidFill>
                <a:srgbClr val="00B050"/>
              </a:solidFill>
            </a:endParaRPr>
          </a:p>
          <a:p>
            <a:pPr algn="ctr" eaLnBrk="0" fontAlgn="base" hangingPunct="0">
              <a:spcBef>
                <a:spcPct val="0"/>
              </a:spcBef>
              <a:spcAft>
                <a:spcPct val="0"/>
              </a:spcAft>
            </a:pPr>
            <a:r>
              <a:rPr lang="it-IT" altLang="it-IT" sz="1200" b="1" dirty="0">
                <a:solidFill>
                  <a:srgbClr val="0070C0"/>
                </a:solidFill>
                <a:ea typeface="Calibri" panose="020F0502020204030204" pitchFamily="34" charset="0"/>
                <a:cs typeface="Times New Roman" panose="02020603050405020304" pitchFamily="18" charset="0"/>
              </a:rPr>
              <a:t>Anno Scolastico 2024/2025</a:t>
            </a:r>
            <a:endParaRPr lang="it-IT" altLang="it-IT" sz="1100" b="1" dirty="0">
              <a:solidFill>
                <a:srgbClr val="0070C0"/>
              </a:solidFill>
            </a:endParaRPr>
          </a:p>
          <a:p>
            <a:pPr algn="ctr" eaLnBrk="0" fontAlgn="base" hangingPunct="0">
              <a:spcBef>
                <a:spcPct val="0"/>
              </a:spcBef>
              <a:spcAft>
                <a:spcPct val="0"/>
              </a:spcAft>
            </a:pPr>
            <a:r>
              <a:rPr lang="it-IT" altLang="it-IT" sz="1200" b="1" dirty="0">
                <a:solidFill>
                  <a:srgbClr val="FF0000"/>
                </a:solidFill>
                <a:ea typeface="Calibri" panose="020F0502020204030204" pitchFamily="34" charset="0"/>
                <a:cs typeface="Times New Roman" panose="02020603050405020304" pitchFamily="18" charset="0"/>
              </a:rPr>
              <a:t>ALUNNI N. 94</a:t>
            </a:r>
            <a:endParaRPr lang="it-IT" altLang="it-IT" sz="1100" b="1" dirty="0">
              <a:solidFill>
                <a:srgbClr val="FF0000"/>
              </a:solidFill>
            </a:endParaRPr>
          </a:p>
          <a:p>
            <a:pPr algn="ctr" eaLnBrk="0" fontAlgn="base" hangingPunct="0">
              <a:spcBef>
                <a:spcPct val="0"/>
              </a:spcBef>
              <a:spcAft>
                <a:spcPct val="0"/>
              </a:spcAft>
            </a:pPr>
            <a:endParaRPr lang="it-IT" altLang="it-IT" dirty="0">
              <a:solidFill>
                <a:prstClr val="black"/>
              </a:solidFill>
              <a:latin typeface="Arial" panose="020B0604020202020204" pitchFamily="34" charset="0"/>
            </a:endParaRPr>
          </a:p>
        </p:txBody>
      </p:sp>
      <p:sp>
        <p:nvSpPr>
          <p:cNvPr id="6" name="CasellaDiTesto 3">
            <a:extLst>
              <a:ext uri="{FF2B5EF4-FFF2-40B4-BE49-F238E27FC236}">
                <a16:creationId xmlns:a16="http://schemas.microsoft.com/office/drawing/2014/main" id="{0137E4B0-A7DC-0F7B-30B8-60FF9304AEE4}"/>
              </a:ext>
            </a:extLst>
          </p:cNvPr>
          <p:cNvSpPr txBox="1">
            <a:spLocks noChangeArrowheads="1"/>
          </p:cNvSpPr>
          <p:nvPr/>
        </p:nvSpPr>
        <p:spPr bwMode="auto">
          <a:xfrm flipH="1">
            <a:off x="376872" y="737183"/>
            <a:ext cx="16462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it-IT" altLang="it-IT" sz="1000" b="1" dirty="0">
                <a:latin typeface="Arial" panose="020B0604020202020204" pitchFamily="34" charset="0"/>
              </a:rPr>
              <a:t>GIUDIZI</a:t>
            </a:r>
          </a:p>
          <a:p>
            <a:pPr>
              <a:spcBef>
                <a:spcPct val="0"/>
              </a:spcBef>
              <a:buFontTx/>
              <a:buNone/>
            </a:pPr>
            <a:r>
              <a:rPr lang="it-IT" altLang="it-IT" sz="1000" b="1" dirty="0">
                <a:latin typeface="Arial" panose="020B0604020202020204" pitchFamily="34" charset="0"/>
              </a:rPr>
              <a:t>OTTIMO</a:t>
            </a:r>
          </a:p>
          <a:p>
            <a:pPr>
              <a:spcBef>
                <a:spcPct val="0"/>
              </a:spcBef>
              <a:buFontTx/>
              <a:buNone/>
            </a:pPr>
            <a:r>
              <a:rPr lang="it-IT" altLang="it-IT" sz="1000" b="1" dirty="0">
                <a:latin typeface="Arial" panose="020B0604020202020204" pitchFamily="34" charset="0"/>
              </a:rPr>
              <a:t>DISTINTO</a:t>
            </a:r>
          </a:p>
          <a:p>
            <a:pPr>
              <a:spcBef>
                <a:spcPct val="0"/>
              </a:spcBef>
              <a:buFontTx/>
              <a:buNone/>
            </a:pPr>
            <a:r>
              <a:rPr lang="it-IT" altLang="it-IT" sz="1000" b="1" dirty="0">
                <a:latin typeface="Arial" panose="020B0604020202020204" pitchFamily="34" charset="0"/>
              </a:rPr>
              <a:t>BUONO</a:t>
            </a:r>
          </a:p>
          <a:p>
            <a:pPr>
              <a:spcBef>
                <a:spcPct val="0"/>
              </a:spcBef>
              <a:buFontTx/>
              <a:buNone/>
            </a:pPr>
            <a:r>
              <a:rPr lang="it-IT" altLang="it-IT" sz="1000" b="1" dirty="0">
                <a:latin typeface="Arial" panose="020B0604020202020204" pitchFamily="34" charset="0"/>
              </a:rPr>
              <a:t>DISCRETO</a:t>
            </a:r>
          </a:p>
          <a:p>
            <a:pPr>
              <a:spcBef>
                <a:spcPct val="0"/>
              </a:spcBef>
              <a:buFontTx/>
              <a:buNone/>
            </a:pPr>
            <a:r>
              <a:rPr lang="it-IT" altLang="it-IT" sz="1000" b="1" dirty="0">
                <a:latin typeface="Arial" panose="020B0604020202020204" pitchFamily="34" charset="0"/>
              </a:rPr>
              <a:t>SUFFICIENTE</a:t>
            </a:r>
          </a:p>
          <a:p>
            <a:pPr>
              <a:spcBef>
                <a:spcPct val="0"/>
              </a:spcBef>
              <a:buFontTx/>
              <a:buNone/>
            </a:pPr>
            <a:r>
              <a:rPr lang="it-IT" altLang="it-IT" sz="1000" b="1" dirty="0">
                <a:latin typeface="Arial" panose="020B0604020202020204" pitchFamily="34" charset="0"/>
              </a:rPr>
              <a:t>NON SUFFICIENTE</a:t>
            </a:r>
          </a:p>
          <a:p>
            <a:pPr>
              <a:spcBef>
                <a:spcPct val="0"/>
              </a:spcBef>
              <a:buFontTx/>
              <a:buNone/>
            </a:pPr>
            <a:endParaRPr lang="it-IT" altLang="it-IT" sz="2000" dirty="0">
              <a:latin typeface="Arial" panose="020B0604020202020204" pitchFamily="34" charset="0"/>
            </a:endParaRPr>
          </a:p>
        </p:txBody>
      </p:sp>
      <p:sp>
        <p:nvSpPr>
          <p:cNvPr id="7" name="CasellaDiTesto 5">
            <a:extLst>
              <a:ext uri="{FF2B5EF4-FFF2-40B4-BE49-F238E27FC236}">
                <a16:creationId xmlns:a16="http://schemas.microsoft.com/office/drawing/2014/main" id="{22D5FD8B-1E15-5206-79B9-8B9BDD64B322}"/>
              </a:ext>
            </a:extLst>
          </p:cNvPr>
          <p:cNvSpPr txBox="1">
            <a:spLocks noChangeArrowheads="1"/>
          </p:cNvSpPr>
          <p:nvPr/>
        </p:nvSpPr>
        <p:spPr bwMode="auto">
          <a:xfrm>
            <a:off x="67141" y="5841612"/>
            <a:ext cx="11960018" cy="87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it-IT" altLang="it-IT" sz="1700" dirty="0">
                <a:solidFill>
                  <a:srgbClr val="0070C0"/>
                </a:solidFill>
                <a:latin typeface="+mn-lt"/>
                <a:ea typeface="Calibri" panose="020F0502020204030204" pitchFamily="34" charset="0"/>
                <a:cs typeface="Times New Roman" panose="02020603050405020304" pitchFamily="18" charset="0"/>
              </a:rPr>
              <a:t>Dall’analisi generale dei dati dell’intero istituto, si evince che la maggior parte degli alunni ha raggiunto un livello di apprendimento BUONO per la lingua inglese e matematica, DISTINTO per italiano. Risultano basse, invece, le percentuali DISCRETO  e SUFFICIENTE per tutte e tre le discipline. Assente la percentuale di  NON SUFFICIENTE.</a:t>
            </a:r>
          </a:p>
        </p:txBody>
      </p:sp>
      <p:pic>
        <p:nvPicPr>
          <p:cNvPr id="9" name="Immagine 1">
            <a:extLst>
              <a:ext uri="{FF2B5EF4-FFF2-40B4-BE49-F238E27FC236}">
                <a16:creationId xmlns:a16="http://schemas.microsoft.com/office/drawing/2014/main" id="{521008EA-237E-BD18-6FC5-58E706FAEB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3353" y="1339403"/>
            <a:ext cx="6499225"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Tabella 10">
            <a:extLst>
              <a:ext uri="{FF2B5EF4-FFF2-40B4-BE49-F238E27FC236}">
                <a16:creationId xmlns:a16="http://schemas.microsoft.com/office/drawing/2014/main" id="{A236F3EB-5DEB-6BA5-1B52-608A2E8D6357}"/>
              </a:ext>
            </a:extLst>
          </p:cNvPr>
          <p:cNvGraphicFramePr>
            <a:graphicFrameLocks noGrp="1"/>
          </p:cNvGraphicFramePr>
          <p:nvPr>
            <p:extLst>
              <p:ext uri="{D42A27DB-BD31-4B8C-83A1-F6EECF244321}">
                <p14:modId xmlns:p14="http://schemas.microsoft.com/office/powerpoint/2010/main" val="1762971080"/>
              </p:ext>
            </p:extLst>
          </p:nvPr>
        </p:nvGraphicFramePr>
        <p:xfrm>
          <a:off x="4112805" y="4203254"/>
          <a:ext cx="3089275" cy="1517648"/>
        </p:xfrm>
        <a:graphic>
          <a:graphicData uri="http://schemas.openxmlformats.org/drawingml/2006/table">
            <a:tbl>
              <a:tblPr/>
              <a:tblGrid>
                <a:gridCol w="1029758">
                  <a:extLst>
                    <a:ext uri="{9D8B030D-6E8A-4147-A177-3AD203B41FA5}">
                      <a16:colId xmlns:a16="http://schemas.microsoft.com/office/drawing/2014/main" val="20000"/>
                    </a:ext>
                  </a:extLst>
                </a:gridCol>
                <a:gridCol w="808165">
                  <a:extLst>
                    <a:ext uri="{9D8B030D-6E8A-4147-A177-3AD203B41FA5}">
                      <a16:colId xmlns:a16="http://schemas.microsoft.com/office/drawing/2014/main" val="20001"/>
                    </a:ext>
                  </a:extLst>
                </a:gridCol>
                <a:gridCol w="625676">
                  <a:extLst>
                    <a:ext uri="{9D8B030D-6E8A-4147-A177-3AD203B41FA5}">
                      <a16:colId xmlns:a16="http://schemas.microsoft.com/office/drawing/2014/main" val="20002"/>
                    </a:ext>
                  </a:extLst>
                </a:gridCol>
                <a:gridCol w="625676">
                  <a:extLst>
                    <a:ext uri="{9D8B030D-6E8A-4147-A177-3AD203B41FA5}">
                      <a16:colId xmlns:a16="http://schemas.microsoft.com/office/drawing/2014/main" val="20003"/>
                    </a:ext>
                  </a:extLst>
                </a:gridCol>
              </a:tblGrid>
              <a:tr h="209018">
                <a:tc>
                  <a:txBody>
                    <a:bodyPr/>
                    <a:lstStyle/>
                    <a:p>
                      <a:pPr algn="l" fontAlgn="b"/>
                      <a:r>
                        <a:rPr lang="it-IT" sz="1100" b="1" i="0" u="none" strike="noStrike" dirty="0">
                          <a:solidFill>
                            <a:srgbClr val="FF0000"/>
                          </a:solidFill>
                          <a:effectLst/>
                          <a:latin typeface="Calibri" panose="020F0502020204030204" pitchFamily="34" charset="0"/>
                        </a:rPr>
                        <a:t>N ALUNNI</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MAT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ITA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ING %</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218105">
                <a:tc>
                  <a:txBody>
                    <a:bodyPr/>
                    <a:lstStyle/>
                    <a:p>
                      <a:pPr algn="l" fontAlgn="b"/>
                      <a:r>
                        <a:rPr lang="it-IT" sz="1100" b="0" i="0" u="none" strike="noStrike">
                          <a:solidFill>
                            <a:srgbClr val="000000"/>
                          </a:solidFill>
                          <a:effectLst/>
                          <a:latin typeface="Calibri" panose="020F0502020204030204" pitchFamily="34" charset="0"/>
                        </a:rPr>
                        <a:t>OTTIMO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22</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22</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31</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218105">
                <a:tc>
                  <a:txBody>
                    <a:bodyPr/>
                    <a:lstStyle/>
                    <a:p>
                      <a:pPr algn="l" fontAlgn="b"/>
                      <a:r>
                        <a:rPr lang="it-IT" sz="1100" b="0" i="0" u="none" strike="noStrike">
                          <a:solidFill>
                            <a:srgbClr val="000000"/>
                          </a:solidFill>
                          <a:effectLst/>
                          <a:latin typeface="Calibri" panose="020F0502020204030204" pitchFamily="34" charset="0"/>
                        </a:rPr>
                        <a:t>DISTINTO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19</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31</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19</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18105">
                <a:tc>
                  <a:txBody>
                    <a:bodyPr/>
                    <a:lstStyle/>
                    <a:p>
                      <a:pPr algn="l" fontAlgn="b"/>
                      <a:r>
                        <a:rPr lang="it-IT" sz="1100" b="0" i="0" u="none" strike="noStrike">
                          <a:solidFill>
                            <a:srgbClr val="000000"/>
                          </a:solidFill>
                          <a:effectLst/>
                          <a:latin typeface="Calibri" panose="020F0502020204030204" pitchFamily="34" charset="0"/>
                        </a:rPr>
                        <a:t>BUONO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23</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27</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40</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18105">
                <a:tc>
                  <a:txBody>
                    <a:bodyPr/>
                    <a:lstStyle/>
                    <a:p>
                      <a:pPr algn="l" fontAlgn="b"/>
                      <a:r>
                        <a:rPr lang="it-IT" sz="1100" b="0" i="0" u="none" strike="noStrike">
                          <a:solidFill>
                            <a:srgbClr val="000000"/>
                          </a:solidFill>
                          <a:effectLst/>
                          <a:latin typeface="Calibri" panose="020F0502020204030204" pitchFamily="34" charset="0"/>
                        </a:rPr>
                        <a:t>DISCRETO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14</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9</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5</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218105">
                <a:tc>
                  <a:txBody>
                    <a:bodyPr/>
                    <a:lstStyle/>
                    <a:p>
                      <a:pPr algn="l" fontAlgn="b"/>
                      <a:r>
                        <a:rPr lang="it-IT" sz="1100" b="0" i="0" u="none" strike="noStrike">
                          <a:solidFill>
                            <a:srgbClr val="000000"/>
                          </a:solidFill>
                          <a:effectLst/>
                          <a:latin typeface="Calibri" panose="020F0502020204030204" pitchFamily="34" charset="0"/>
                        </a:rPr>
                        <a:t>SUFFICIENTE</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11</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12</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4</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218105">
                <a:tc>
                  <a:txBody>
                    <a:bodyPr/>
                    <a:lstStyle/>
                    <a:p>
                      <a:pPr algn="l" fontAlgn="b"/>
                      <a:r>
                        <a:rPr lang="it-IT" sz="1100" b="0" i="0" u="none" strike="noStrike">
                          <a:solidFill>
                            <a:srgbClr val="000000"/>
                          </a:solidFill>
                          <a:effectLst/>
                          <a:latin typeface="Calibri" panose="020F0502020204030204" pitchFamily="34" charset="0"/>
                        </a:rPr>
                        <a:t>NON SUFFC.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270912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ttangolo 1"/>
          <p:cNvSpPr>
            <a:spLocks noChangeArrowheads="1"/>
          </p:cNvSpPr>
          <p:nvPr/>
        </p:nvSpPr>
        <p:spPr bwMode="auto">
          <a:xfrm>
            <a:off x="2469552" y="190793"/>
            <a:ext cx="7252897"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lvl="0" algn="ctr" eaLnBrk="0" fontAlgn="base" hangingPunct="0">
              <a:spcBef>
                <a:spcPct val="0"/>
              </a:spcBef>
              <a:spcAft>
                <a:spcPct val="0"/>
              </a:spcAft>
              <a:buNone/>
            </a:pPr>
            <a:r>
              <a:rPr lang="it-IT" altLang="it-IT" sz="1200" b="1" dirty="0">
                <a:solidFill>
                  <a:srgbClr val="0070C0"/>
                </a:solidFill>
                <a:latin typeface="Calibri" panose="020F0502020204030204"/>
                <a:ea typeface="Calibri" panose="020F0502020204030204" pitchFamily="34" charset="0"/>
                <a:cs typeface="Times New Roman" panose="02020603050405020304" pitchFamily="18" charset="0"/>
              </a:rPr>
              <a:t>ISTITUTO COMPRENSIVO “A. MOSCATI”</a:t>
            </a:r>
            <a:endParaRPr lang="it-IT" altLang="it-IT" sz="1200" b="1" dirty="0">
              <a:solidFill>
                <a:srgbClr val="0070C0"/>
              </a:solidFill>
              <a:latin typeface="Calibri" panose="020F0502020204030204"/>
            </a:endParaRPr>
          </a:p>
          <a:p>
            <a:pPr lvl="0" algn="ctr" eaLnBrk="0" fontAlgn="base" hangingPunct="0">
              <a:spcBef>
                <a:spcPct val="0"/>
              </a:spcBef>
              <a:spcAft>
                <a:spcPct val="0"/>
              </a:spcAft>
              <a:buNone/>
            </a:pPr>
            <a:r>
              <a:rPr lang="it-IT" altLang="it-IT" sz="1800" b="1" dirty="0">
                <a:solidFill>
                  <a:srgbClr val="FF0000"/>
                </a:solidFill>
                <a:latin typeface="Calibri" panose="020F0502020204030204"/>
                <a:ea typeface="Calibri" panose="020F0502020204030204" pitchFamily="34" charset="0"/>
                <a:cs typeface="Times New Roman" panose="02020603050405020304" pitchFamily="18" charset="0"/>
              </a:rPr>
              <a:t>MONITORAGGIO DI ISTITUTO SECONDO QUADRIMESTRE  CLASSI SECONDE </a:t>
            </a:r>
            <a:endParaRPr lang="it-IT" altLang="it-IT" sz="1100" b="1" dirty="0">
              <a:solidFill>
                <a:srgbClr val="FF0000"/>
              </a:solidFill>
              <a:latin typeface="Calibri" panose="020F0502020204030204"/>
            </a:endParaRPr>
          </a:p>
          <a:p>
            <a:pPr lvl="0" algn="ctr" eaLnBrk="0" fontAlgn="base" hangingPunct="0">
              <a:spcBef>
                <a:spcPct val="0"/>
              </a:spcBef>
              <a:spcAft>
                <a:spcPct val="0"/>
              </a:spcAft>
              <a:buNone/>
            </a:pPr>
            <a:r>
              <a:rPr lang="it-IT" altLang="it-IT" sz="1400" b="1" dirty="0">
                <a:solidFill>
                  <a:srgbClr val="00B050"/>
                </a:solidFill>
                <a:latin typeface="Calibri" panose="020F0502020204030204"/>
                <a:ea typeface="Calibri" panose="020F0502020204030204" pitchFamily="34" charset="0"/>
                <a:cs typeface="Times New Roman" panose="02020603050405020304" pitchFamily="18" charset="0"/>
              </a:rPr>
              <a:t>SCUOLA PRIMARIA</a:t>
            </a:r>
            <a:endParaRPr lang="it-IT" altLang="it-IT" sz="1200" b="1" dirty="0">
              <a:solidFill>
                <a:srgbClr val="00B050"/>
              </a:solidFill>
              <a:latin typeface="Calibri" panose="020F0502020204030204"/>
            </a:endParaRPr>
          </a:p>
          <a:p>
            <a:pPr lvl="0" algn="ctr" eaLnBrk="0" fontAlgn="base" hangingPunct="0">
              <a:spcBef>
                <a:spcPct val="0"/>
              </a:spcBef>
              <a:spcAft>
                <a:spcPct val="0"/>
              </a:spcAft>
              <a:buNone/>
            </a:pPr>
            <a:r>
              <a:rPr lang="it-IT" altLang="it-IT" sz="1200" b="1" dirty="0">
                <a:solidFill>
                  <a:srgbClr val="0070C0"/>
                </a:solidFill>
                <a:latin typeface="Calibri" panose="020F0502020204030204"/>
                <a:ea typeface="Calibri" panose="020F0502020204030204" pitchFamily="34" charset="0"/>
                <a:cs typeface="Times New Roman" panose="02020603050405020304" pitchFamily="18" charset="0"/>
              </a:rPr>
              <a:t>Anno Scolastico 2024/2025</a:t>
            </a:r>
            <a:endParaRPr lang="it-IT" altLang="it-IT" sz="1100" b="1" dirty="0">
              <a:solidFill>
                <a:srgbClr val="0070C0"/>
              </a:solidFill>
              <a:latin typeface="Calibri" panose="020F0502020204030204"/>
            </a:endParaRPr>
          </a:p>
          <a:p>
            <a:pPr algn="ctr" eaLnBrk="0" fontAlgn="base" hangingPunct="0">
              <a:spcBef>
                <a:spcPct val="0"/>
              </a:spcBef>
              <a:spcAft>
                <a:spcPct val="0"/>
              </a:spcAft>
              <a:buFontTx/>
              <a:buNone/>
            </a:pPr>
            <a:r>
              <a:rPr lang="it-IT" altLang="it-IT" sz="1200" b="1" dirty="0">
                <a:solidFill>
                  <a:srgbClr val="FF0000"/>
                </a:solidFill>
                <a:latin typeface="+mn-lt"/>
                <a:ea typeface="Calibri" panose="020F0502020204030204" pitchFamily="34" charset="0"/>
                <a:cs typeface="Times New Roman" panose="02020603050405020304" pitchFamily="18" charset="0"/>
              </a:rPr>
              <a:t>ALUNNI N. 111</a:t>
            </a:r>
          </a:p>
        </p:txBody>
      </p:sp>
      <p:sp>
        <p:nvSpPr>
          <p:cNvPr id="2051" name="Rettangolo 2"/>
          <p:cNvSpPr>
            <a:spLocks noChangeArrowheads="1"/>
          </p:cNvSpPr>
          <p:nvPr/>
        </p:nvSpPr>
        <p:spPr bwMode="auto">
          <a:xfrm>
            <a:off x="4224338" y="919164"/>
            <a:ext cx="41767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it-IT" altLang="it-IT" sz="1400">
                <a:solidFill>
                  <a:srgbClr val="000000"/>
                </a:solidFill>
                <a:latin typeface="Arial" panose="020B0604020202020204" pitchFamily="34" charset="0"/>
              </a:rPr>
              <a:t> </a:t>
            </a:r>
          </a:p>
        </p:txBody>
      </p:sp>
      <p:pic>
        <p:nvPicPr>
          <p:cNvPr id="2" name="Immagine 1">
            <a:extLst>
              <a:ext uri="{FF2B5EF4-FFF2-40B4-BE49-F238E27FC236}">
                <a16:creationId xmlns:a16="http://schemas.microsoft.com/office/drawing/2014/main" id="{5BD3BC63-E1BC-B081-8E07-A911FA57DC4D}"/>
              </a:ext>
            </a:extLst>
          </p:cNvPr>
          <p:cNvPicPr>
            <a:picLocks noChangeAspect="1"/>
          </p:cNvPicPr>
          <p:nvPr/>
        </p:nvPicPr>
        <p:blipFill>
          <a:blip r:embed="rId2"/>
          <a:stretch>
            <a:fillRect/>
          </a:stretch>
        </p:blipFill>
        <p:spPr>
          <a:xfrm>
            <a:off x="2846550" y="1326870"/>
            <a:ext cx="6498899" cy="2664183"/>
          </a:xfrm>
          <a:prstGeom prst="rect">
            <a:avLst/>
          </a:prstGeom>
        </p:spPr>
      </p:pic>
      <p:sp>
        <p:nvSpPr>
          <p:cNvPr id="3" name="CasellaDiTesto 3">
            <a:extLst>
              <a:ext uri="{FF2B5EF4-FFF2-40B4-BE49-F238E27FC236}">
                <a16:creationId xmlns:a16="http://schemas.microsoft.com/office/drawing/2014/main" id="{A167F10E-C803-E1AD-A8D9-DD55A1710058}"/>
              </a:ext>
            </a:extLst>
          </p:cNvPr>
          <p:cNvSpPr txBox="1">
            <a:spLocks noChangeArrowheads="1"/>
          </p:cNvSpPr>
          <p:nvPr/>
        </p:nvSpPr>
        <p:spPr bwMode="auto">
          <a:xfrm flipH="1">
            <a:off x="376872" y="737183"/>
            <a:ext cx="16462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it-IT" altLang="it-IT" sz="1000" b="1" dirty="0">
                <a:latin typeface="Arial" panose="020B0604020202020204" pitchFamily="34" charset="0"/>
              </a:rPr>
              <a:t>GIUDIZI</a:t>
            </a:r>
          </a:p>
          <a:p>
            <a:pPr>
              <a:spcBef>
                <a:spcPct val="0"/>
              </a:spcBef>
              <a:buFontTx/>
              <a:buNone/>
            </a:pPr>
            <a:r>
              <a:rPr lang="it-IT" altLang="it-IT" sz="1000" b="1" dirty="0">
                <a:latin typeface="Arial" panose="020B0604020202020204" pitchFamily="34" charset="0"/>
              </a:rPr>
              <a:t>OTTIMO</a:t>
            </a:r>
          </a:p>
          <a:p>
            <a:pPr>
              <a:spcBef>
                <a:spcPct val="0"/>
              </a:spcBef>
              <a:buFontTx/>
              <a:buNone/>
            </a:pPr>
            <a:r>
              <a:rPr lang="it-IT" altLang="it-IT" sz="1000" b="1" dirty="0">
                <a:latin typeface="Arial" panose="020B0604020202020204" pitchFamily="34" charset="0"/>
              </a:rPr>
              <a:t>DISTINTO</a:t>
            </a:r>
          </a:p>
          <a:p>
            <a:pPr>
              <a:spcBef>
                <a:spcPct val="0"/>
              </a:spcBef>
              <a:buFontTx/>
              <a:buNone/>
            </a:pPr>
            <a:r>
              <a:rPr lang="it-IT" altLang="it-IT" sz="1000" b="1" dirty="0">
                <a:latin typeface="Arial" panose="020B0604020202020204" pitchFamily="34" charset="0"/>
              </a:rPr>
              <a:t>BUONO</a:t>
            </a:r>
          </a:p>
          <a:p>
            <a:pPr>
              <a:spcBef>
                <a:spcPct val="0"/>
              </a:spcBef>
              <a:buFontTx/>
              <a:buNone/>
            </a:pPr>
            <a:r>
              <a:rPr lang="it-IT" altLang="it-IT" sz="1000" b="1" dirty="0">
                <a:latin typeface="Arial" panose="020B0604020202020204" pitchFamily="34" charset="0"/>
              </a:rPr>
              <a:t>DISCRETO</a:t>
            </a:r>
          </a:p>
          <a:p>
            <a:pPr>
              <a:spcBef>
                <a:spcPct val="0"/>
              </a:spcBef>
              <a:buFontTx/>
              <a:buNone/>
            </a:pPr>
            <a:r>
              <a:rPr lang="it-IT" altLang="it-IT" sz="1000" b="1" dirty="0">
                <a:latin typeface="Arial" panose="020B0604020202020204" pitchFamily="34" charset="0"/>
              </a:rPr>
              <a:t>SUFFICIENTE</a:t>
            </a:r>
          </a:p>
          <a:p>
            <a:pPr>
              <a:spcBef>
                <a:spcPct val="0"/>
              </a:spcBef>
              <a:buFontTx/>
              <a:buNone/>
            </a:pPr>
            <a:r>
              <a:rPr lang="it-IT" altLang="it-IT" sz="1000" b="1" dirty="0">
                <a:latin typeface="Arial" panose="020B0604020202020204" pitchFamily="34" charset="0"/>
              </a:rPr>
              <a:t>NON SUFFICIENTE</a:t>
            </a:r>
          </a:p>
          <a:p>
            <a:pPr>
              <a:spcBef>
                <a:spcPct val="0"/>
              </a:spcBef>
              <a:buFontTx/>
              <a:buNone/>
            </a:pPr>
            <a:endParaRPr lang="it-IT" altLang="it-IT" sz="2000" dirty="0">
              <a:latin typeface="Arial" panose="020B0604020202020204" pitchFamily="34" charset="0"/>
            </a:endParaRPr>
          </a:p>
        </p:txBody>
      </p:sp>
      <p:sp>
        <p:nvSpPr>
          <p:cNvPr id="7" name="CasellaDiTesto 5">
            <a:extLst>
              <a:ext uri="{FF2B5EF4-FFF2-40B4-BE49-F238E27FC236}">
                <a16:creationId xmlns:a16="http://schemas.microsoft.com/office/drawing/2014/main" id="{19711C1A-5241-CD97-04FF-6FCF3808D309}"/>
              </a:ext>
            </a:extLst>
          </p:cNvPr>
          <p:cNvSpPr txBox="1">
            <a:spLocks noChangeArrowheads="1"/>
          </p:cNvSpPr>
          <p:nvPr/>
        </p:nvSpPr>
        <p:spPr bwMode="auto">
          <a:xfrm>
            <a:off x="233533" y="5790044"/>
            <a:ext cx="11724932" cy="87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it-IT" altLang="it-IT" sz="1700" dirty="0">
                <a:solidFill>
                  <a:srgbClr val="0070C0"/>
                </a:solidFill>
                <a:latin typeface="+mn-lt"/>
                <a:ea typeface="Calibri" panose="020F0502020204030204" pitchFamily="34" charset="0"/>
                <a:cs typeface="Times New Roman" panose="02020603050405020304" pitchFamily="18" charset="0"/>
              </a:rPr>
              <a:t>Dall’analisi generale dei dati dell’intero istituto, si evince che la maggior parte degli alunni ha raggiunto un livello di apprendimento OTTIMO per italiano e matematica, DISTINTO per la lingua inglese. Risultano basse, invece, la percentuale di SUFFICIENTE per tutte e tre le discipline. Assente la percentuale di  NON SUFFICIENTE.</a:t>
            </a:r>
          </a:p>
        </p:txBody>
      </p:sp>
      <p:graphicFrame>
        <p:nvGraphicFramePr>
          <p:cNvPr id="8" name="Tabella 7">
            <a:extLst>
              <a:ext uri="{FF2B5EF4-FFF2-40B4-BE49-F238E27FC236}">
                <a16:creationId xmlns:a16="http://schemas.microsoft.com/office/drawing/2014/main" id="{76D714B9-582F-4354-90AE-5B1857AC0D66}"/>
              </a:ext>
            </a:extLst>
          </p:cNvPr>
          <p:cNvGraphicFramePr>
            <a:graphicFrameLocks noGrp="1"/>
          </p:cNvGraphicFramePr>
          <p:nvPr>
            <p:extLst>
              <p:ext uri="{D42A27DB-BD31-4B8C-83A1-F6EECF244321}">
                <p14:modId xmlns:p14="http://schemas.microsoft.com/office/powerpoint/2010/main" val="2945626697"/>
              </p:ext>
            </p:extLst>
          </p:nvPr>
        </p:nvGraphicFramePr>
        <p:xfrm>
          <a:off x="4361641" y="4169639"/>
          <a:ext cx="3089275" cy="1523575"/>
        </p:xfrm>
        <a:graphic>
          <a:graphicData uri="http://schemas.openxmlformats.org/drawingml/2006/table">
            <a:tbl>
              <a:tblPr/>
              <a:tblGrid>
                <a:gridCol w="1029758">
                  <a:extLst>
                    <a:ext uri="{9D8B030D-6E8A-4147-A177-3AD203B41FA5}">
                      <a16:colId xmlns:a16="http://schemas.microsoft.com/office/drawing/2014/main" val="20000"/>
                    </a:ext>
                  </a:extLst>
                </a:gridCol>
                <a:gridCol w="808165">
                  <a:extLst>
                    <a:ext uri="{9D8B030D-6E8A-4147-A177-3AD203B41FA5}">
                      <a16:colId xmlns:a16="http://schemas.microsoft.com/office/drawing/2014/main" val="20001"/>
                    </a:ext>
                  </a:extLst>
                </a:gridCol>
                <a:gridCol w="625676">
                  <a:extLst>
                    <a:ext uri="{9D8B030D-6E8A-4147-A177-3AD203B41FA5}">
                      <a16:colId xmlns:a16="http://schemas.microsoft.com/office/drawing/2014/main" val="20002"/>
                    </a:ext>
                  </a:extLst>
                </a:gridCol>
                <a:gridCol w="625676">
                  <a:extLst>
                    <a:ext uri="{9D8B030D-6E8A-4147-A177-3AD203B41FA5}">
                      <a16:colId xmlns:a16="http://schemas.microsoft.com/office/drawing/2014/main" val="20003"/>
                    </a:ext>
                  </a:extLst>
                </a:gridCol>
              </a:tblGrid>
              <a:tr h="214945">
                <a:tc>
                  <a:txBody>
                    <a:bodyPr/>
                    <a:lstStyle/>
                    <a:p>
                      <a:pPr algn="l" fontAlgn="b"/>
                      <a:r>
                        <a:rPr lang="it-IT" sz="1100" b="1" i="0" u="none" strike="noStrike" dirty="0">
                          <a:solidFill>
                            <a:srgbClr val="FF0000"/>
                          </a:solidFill>
                          <a:effectLst/>
                          <a:latin typeface="Calibri" panose="020F0502020204030204" pitchFamily="34" charset="0"/>
                        </a:rPr>
                        <a:t>N ALUNNI</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MAT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ITA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ING %</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218105">
                <a:tc>
                  <a:txBody>
                    <a:bodyPr/>
                    <a:lstStyle/>
                    <a:p>
                      <a:pPr algn="l" fontAlgn="b"/>
                      <a:r>
                        <a:rPr lang="it-IT" sz="1100" b="0" i="0" u="none" strike="noStrike">
                          <a:solidFill>
                            <a:srgbClr val="000000"/>
                          </a:solidFill>
                          <a:effectLst/>
                          <a:latin typeface="Calibri" panose="020F0502020204030204" pitchFamily="34" charset="0"/>
                        </a:rPr>
                        <a:t>OTTIMO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29</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28</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26</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218105">
                <a:tc>
                  <a:txBody>
                    <a:bodyPr/>
                    <a:lstStyle/>
                    <a:p>
                      <a:pPr algn="l" fontAlgn="b"/>
                      <a:r>
                        <a:rPr lang="it-IT" sz="1100" b="0" i="0" u="none" strike="noStrike">
                          <a:solidFill>
                            <a:srgbClr val="000000"/>
                          </a:solidFill>
                          <a:effectLst/>
                          <a:latin typeface="Calibri" panose="020F0502020204030204" pitchFamily="34" charset="0"/>
                        </a:rPr>
                        <a:t>DISTINTO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24</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24</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32</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18105">
                <a:tc>
                  <a:txBody>
                    <a:bodyPr/>
                    <a:lstStyle/>
                    <a:p>
                      <a:pPr algn="l" fontAlgn="b"/>
                      <a:r>
                        <a:rPr lang="it-IT" sz="1100" b="0" i="0" u="none" strike="noStrike">
                          <a:solidFill>
                            <a:srgbClr val="000000"/>
                          </a:solidFill>
                          <a:effectLst/>
                          <a:latin typeface="Calibri" panose="020F0502020204030204" pitchFamily="34" charset="0"/>
                        </a:rPr>
                        <a:t>BUONO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28</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28</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26</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18105">
                <a:tc>
                  <a:txBody>
                    <a:bodyPr/>
                    <a:lstStyle/>
                    <a:p>
                      <a:pPr algn="l" fontAlgn="b"/>
                      <a:r>
                        <a:rPr lang="it-IT" sz="1100" b="0" i="0" u="none" strike="noStrike">
                          <a:solidFill>
                            <a:srgbClr val="000000"/>
                          </a:solidFill>
                          <a:effectLst/>
                          <a:latin typeface="Calibri" panose="020F0502020204030204" pitchFamily="34" charset="0"/>
                        </a:rPr>
                        <a:t>DISCRETO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19</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22</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15</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218105">
                <a:tc>
                  <a:txBody>
                    <a:bodyPr/>
                    <a:lstStyle/>
                    <a:p>
                      <a:pPr algn="l" fontAlgn="b"/>
                      <a:r>
                        <a:rPr lang="it-IT" sz="1100" b="0" i="0" u="none" strike="noStrike">
                          <a:solidFill>
                            <a:srgbClr val="000000"/>
                          </a:solidFill>
                          <a:effectLst/>
                          <a:latin typeface="Calibri" panose="020F0502020204030204" pitchFamily="34" charset="0"/>
                        </a:rPr>
                        <a:t>SUFFICIENTE</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11</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9</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12</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218105">
                <a:tc>
                  <a:txBody>
                    <a:bodyPr/>
                    <a:lstStyle/>
                    <a:p>
                      <a:pPr algn="l" fontAlgn="b"/>
                      <a:r>
                        <a:rPr lang="it-IT" sz="1100" b="0" i="0" u="none" strike="noStrike">
                          <a:solidFill>
                            <a:srgbClr val="000000"/>
                          </a:solidFill>
                          <a:effectLst/>
                          <a:latin typeface="Calibri" panose="020F0502020204030204" pitchFamily="34" charset="0"/>
                        </a:rPr>
                        <a:t>NON SUFFC.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0662397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ttangolo 9"/>
          <p:cNvSpPr/>
          <p:nvPr/>
        </p:nvSpPr>
        <p:spPr>
          <a:xfrm>
            <a:off x="2432788" y="112950"/>
            <a:ext cx="7326424" cy="1292662"/>
          </a:xfrm>
          <a:prstGeom prst="rect">
            <a:avLst/>
          </a:prstGeom>
        </p:spPr>
        <p:txBody>
          <a:bodyPr wrap="square">
            <a:spAutoFit/>
          </a:bodyPr>
          <a:lstStyle/>
          <a:p>
            <a:pPr lvl="0" algn="ctr" eaLnBrk="0" fontAlgn="base" hangingPunct="0">
              <a:spcBef>
                <a:spcPct val="0"/>
              </a:spcBef>
              <a:spcAft>
                <a:spcPct val="0"/>
              </a:spcAft>
            </a:pPr>
            <a:r>
              <a:rPr lang="it-IT" altLang="it-IT" sz="1200" b="1" dirty="0">
                <a:solidFill>
                  <a:srgbClr val="0070C0"/>
                </a:solidFill>
                <a:ea typeface="Calibri" panose="020F0502020204030204" pitchFamily="34" charset="0"/>
                <a:cs typeface="Times New Roman" panose="02020603050405020304" pitchFamily="18" charset="0"/>
              </a:rPr>
              <a:t>ISTITUTO COMPRENSIVO “A. MOSCATI”</a:t>
            </a:r>
            <a:endParaRPr lang="it-IT" altLang="it-IT" sz="1200" b="1" dirty="0">
              <a:solidFill>
                <a:srgbClr val="0070C0"/>
              </a:solidFill>
            </a:endParaRPr>
          </a:p>
          <a:p>
            <a:pPr lvl="0" algn="ctr" eaLnBrk="0" fontAlgn="base" hangingPunct="0">
              <a:spcBef>
                <a:spcPct val="0"/>
              </a:spcBef>
              <a:spcAft>
                <a:spcPct val="0"/>
              </a:spcAft>
            </a:pPr>
            <a:r>
              <a:rPr lang="it-IT" altLang="it-IT" b="1" dirty="0">
                <a:solidFill>
                  <a:srgbClr val="FF0000"/>
                </a:solidFill>
                <a:ea typeface="Calibri" panose="020F0502020204030204" pitchFamily="34" charset="0"/>
                <a:cs typeface="Times New Roman" panose="02020603050405020304" pitchFamily="18" charset="0"/>
              </a:rPr>
              <a:t>MONITORAGGIO DI ISTITUTO </a:t>
            </a:r>
            <a:r>
              <a:rPr lang="it-IT" altLang="it-IT" sz="1800" b="1" dirty="0">
                <a:solidFill>
                  <a:srgbClr val="FF0000"/>
                </a:solidFill>
                <a:latin typeface="Calibri" panose="020F0502020204030204"/>
                <a:ea typeface="Calibri" panose="020F0502020204030204" pitchFamily="34" charset="0"/>
                <a:cs typeface="Times New Roman" panose="02020603050405020304" pitchFamily="18" charset="0"/>
              </a:rPr>
              <a:t>SECONDO QUADRIMESTRE</a:t>
            </a:r>
            <a:r>
              <a:rPr lang="it-IT" altLang="it-IT" b="1" dirty="0">
                <a:solidFill>
                  <a:srgbClr val="FF0000"/>
                </a:solidFill>
                <a:ea typeface="Calibri" panose="020F0502020204030204" pitchFamily="34" charset="0"/>
                <a:cs typeface="Times New Roman" panose="02020603050405020304" pitchFamily="18" charset="0"/>
              </a:rPr>
              <a:t> CLASSI TERZE</a:t>
            </a:r>
            <a:endParaRPr lang="it-IT" altLang="it-IT" sz="1100" b="1" dirty="0">
              <a:solidFill>
                <a:srgbClr val="FF0000"/>
              </a:solidFill>
            </a:endParaRPr>
          </a:p>
          <a:p>
            <a:pPr lvl="0" algn="ctr" eaLnBrk="0" fontAlgn="base" hangingPunct="0">
              <a:spcBef>
                <a:spcPct val="0"/>
              </a:spcBef>
              <a:spcAft>
                <a:spcPct val="0"/>
              </a:spcAft>
            </a:pPr>
            <a:r>
              <a:rPr lang="it-IT" altLang="it-IT" sz="1400" b="1" dirty="0">
                <a:solidFill>
                  <a:srgbClr val="00B050"/>
                </a:solidFill>
                <a:ea typeface="Calibri" panose="020F0502020204030204" pitchFamily="34" charset="0"/>
                <a:cs typeface="Times New Roman" panose="02020603050405020304" pitchFamily="18" charset="0"/>
              </a:rPr>
              <a:t>SCUOLA PRIMARIA</a:t>
            </a:r>
            <a:endParaRPr lang="it-IT" altLang="it-IT" sz="1200" b="1" dirty="0">
              <a:solidFill>
                <a:srgbClr val="00B050"/>
              </a:solidFill>
            </a:endParaRPr>
          </a:p>
          <a:p>
            <a:pPr lvl="0" algn="ctr" eaLnBrk="0" fontAlgn="base" hangingPunct="0">
              <a:spcBef>
                <a:spcPct val="0"/>
              </a:spcBef>
              <a:spcAft>
                <a:spcPct val="0"/>
              </a:spcAft>
            </a:pPr>
            <a:r>
              <a:rPr lang="it-IT" altLang="it-IT" sz="1200" b="1" dirty="0">
                <a:solidFill>
                  <a:srgbClr val="0070C0"/>
                </a:solidFill>
                <a:ea typeface="Calibri" panose="020F0502020204030204" pitchFamily="34" charset="0"/>
                <a:cs typeface="Times New Roman" panose="02020603050405020304" pitchFamily="18" charset="0"/>
              </a:rPr>
              <a:t>Anno Scolastico 2024/2025</a:t>
            </a:r>
          </a:p>
          <a:p>
            <a:pPr algn="ctr" eaLnBrk="0" fontAlgn="base" hangingPunct="0">
              <a:spcBef>
                <a:spcPct val="0"/>
              </a:spcBef>
              <a:spcAft>
                <a:spcPct val="0"/>
              </a:spcAft>
            </a:pPr>
            <a:r>
              <a:rPr lang="it-IT" altLang="it-IT" sz="1100" b="1" dirty="0">
                <a:solidFill>
                  <a:srgbClr val="FF0000"/>
                </a:solidFill>
                <a:ea typeface="Calibri" panose="020F0502020204030204" pitchFamily="34" charset="0"/>
                <a:cs typeface="Times New Roman" panose="02020603050405020304" pitchFamily="18" charset="0"/>
              </a:rPr>
              <a:t>ALUNNI N. 116</a:t>
            </a:r>
            <a:endParaRPr lang="it-IT" altLang="it-IT" sz="1050" b="1" dirty="0">
              <a:solidFill>
                <a:srgbClr val="FF0000"/>
              </a:solidFill>
            </a:endParaRPr>
          </a:p>
          <a:p>
            <a:pPr lvl="0" algn="ctr" eaLnBrk="0" fontAlgn="base" hangingPunct="0">
              <a:spcBef>
                <a:spcPct val="0"/>
              </a:spcBef>
              <a:spcAft>
                <a:spcPct val="0"/>
              </a:spcAft>
            </a:pPr>
            <a:endParaRPr lang="it-IT" altLang="it-IT" sz="1100" b="1" dirty="0">
              <a:solidFill>
                <a:srgbClr val="0070C0"/>
              </a:solidFill>
            </a:endParaRPr>
          </a:p>
        </p:txBody>
      </p:sp>
      <p:sp>
        <p:nvSpPr>
          <p:cNvPr id="13" name="CasellaDiTesto 5"/>
          <p:cNvSpPr txBox="1">
            <a:spLocks noChangeArrowheads="1"/>
          </p:cNvSpPr>
          <p:nvPr/>
        </p:nvSpPr>
        <p:spPr bwMode="auto">
          <a:xfrm>
            <a:off x="74645" y="5872828"/>
            <a:ext cx="1204270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it-IT" altLang="it-IT" sz="1800" dirty="0">
                <a:solidFill>
                  <a:srgbClr val="0070C0"/>
                </a:solidFill>
                <a:latin typeface="+mn-lt"/>
                <a:ea typeface="Calibri" panose="020F0502020204030204" pitchFamily="34" charset="0"/>
                <a:cs typeface="Times New Roman" panose="02020603050405020304" pitchFamily="18" charset="0"/>
              </a:rPr>
              <a:t>Dall’analisi generale dei dati dell’intero istituto, si evince che la maggior parte degli alunni ha raggiunto un livello di apprendimento DISTINTO per tutte e tre le discipline. Risultano basse, invece, le percentuali DISCRETO e SUFFICIENTE per tutte e tre le discipline. </a:t>
            </a:r>
            <a:r>
              <a:rPr lang="it-IT" altLang="it-IT" sz="1800" dirty="0">
                <a:solidFill>
                  <a:srgbClr val="0070C0"/>
                </a:solidFill>
                <a:ea typeface="Calibri" panose="020F0502020204030204" pitchFamily="34" charset="0"/>
                <a:cs typeface="Times New Roman" panose="02020603050405020304" pitchFamily="18" charset="0"/>
              </a:rPr>
              <a:t>Presente solo per la matematica una bassissima percentuale di  NON SUFFICIENTE.</a:t>
            </a:r>
            <a:endParaRPr lang="it-IT" altLang="it-IT" sz="1800" dirty="0">
              <a:solidFill>
                <a:srgbClr val="0070C0"/>
              </a:solidFill>
              <a:latin typeface="+mn-lt"/>
              <a:ea typeface="Calibri" panose="020F0502020204030204" pitchFamily="34" charset="0"/>
              <a:cs typeface="Times New Roman" panose="02020603050405020304" pitchFamily="18" charset="0"/>
            </a:endParaRPr>
          </a:p>
        </p:txBody>
      </p:sp>
      <p:sp>
        <p:nvSpPr>
          <p:cNvPr id="3" name="CasellaDiTesto 3">
            <a:extLst>
              <a:ext uri="{FF2B5EF4-FFF2-40B4-BE49-F238E27FC236}">
                <a16:creationId xmlns:a16="http://schemas.microsoft.com/office/drawing/2014/main" id="{C917A9AB-1223-317D-C37A-3C95902DE92C}"/>
              </a:ext>
            </a:extLst>
          </p:cNvPr>
          <p:cNvSpPr txBox="1">
            <a:spLocks noChangeArrowheads="1"/>
          </p:cNvSpPr>
          <p:nvPr/>
        </p:nvSpPr>
        <p:spPr bwMode="auto">
          <a:xfrm flipH="1">
            <a:off x="376872" y="737183"/>
            <a:ext cx="16462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it-IT" altLang="it-IT" sz="1000" b="1" dirty="0">
                <a:latin typeface="Arial" panose="020B0604020202020204" pitchFamily="34" charset="0"/>
              </a:rPr>
              <a:t>GIUDIZI</a:t>
            </a:r>
          </a:p>
          <a:p>
            <a:pPr>
              <a:spcBef>
                <a:spcPct val="0"/>
              </a:spcBef>
              <a:buFontTx/>
              <a:buNone/>
            </a:pPr>
            <a:r>
              <a:rPr lang="it-IT" altLang="it-IT" sz="1000" b="1" dirty="0">
                <a:latin typeface="Arial" panose="020B0604020202020204" pitchFamily="34" charset="0"/>
              </a:rPr>
              <a:t>OTTIMO</a:t>
            </a:r>
          </a:p>
          <a:p>
            <a:pPr>
              <a:spcBef>
                <a:spcPct val="0"/>
              </a:spcBef>
              <a:buFontTx/>
              <a:buNone/>
            </a:pPr>
            <a:r>
              <a:rPr lang="it-IT" altLang="it-IT" sz="1000" b="1" dirty="0">
                <a:latin typeface="Arial" panose="020B0604020202020204" pitchFamily="34" charset="0"/>
              </a:rPr>
              <a:t>DISTINTO</a:t>
            </a:r>
          </a:p>
          <a:p>
            <a:pPr>
              <a:spcBef>
                <a:spcPct val="0"/>
              </a:spcBef>
              <a:buFontTx/>
              <a:buNone/>
            </a:pPr>
            <a:r>
              <a:rPr lang="it-IT" altLang="it-IT" sz="1000" b="1" dirty="0">
                <a:latin typeface="Arial" panose="020B0604020202020204" pitchFamily="34" charset="0"/>
              </a:rPr>
              <a:t>BUONO</a:t>
            </a:r>
          </a:p>
          <a:p>
            <a:pPr>
              <a:spcBef>
                <a:spcPct val="0"/>
              </a:spcBef>
              <a:buFontTx/>
              <a:buNone/>
            </a:pPr>
            <a:r>
              <a:rPr lang="it-IT" altLang="it-IT" sz="1000" b="1" dirty="0">
                <a:latin typeface="Arial" panose="020B0604020202020204" pitchFamily="34" charset="0"/>
              </a:rPr>
              <a:t>DISCRETO</a:t>
            </a:r>
          </a:p>
          <a:p>
            <a:pPr>
              <a:spcBef>
                <a:spcPct val="0"/>
              </a:spcBef>
              <a:buFontTx/>
              <a:buNone/>
            </a:pPr>
            <a:r>
              <a:rPr lang="it-IT" altLang="it-IT" sz="1000" b="1" dirty="0">
                <a:latin typeface="Arial" panose="020B0604020202020204" pitchFamily="34" charset="0"/>
              </a:rPr>
              <a:t>SUFFICIENTE</a:t>
            </a:r>
          </a:p>
          <a:p>
            <a:pPr>
              <a:spcBef>
                <a:spcPct val="0"/>
              </a:spcBef>
              <a:buFontTx/>
              <a:buNone/>
            </a:pPr>
            <a:r>
              <a:rPr lang="it-IT" altLang="it-IT" sz="1000" b="1" dirty="0">
                <a:latin typeface="Arial" panose="020B0604020202020204" pitchFamily="34" charset="0"/>
              </a:rPr>
              <a:t>NON SUFFICIENTE</a:t>
            </a:r>
          </a:p>
          <a:p>
            <a:pPr>
              <a:spcBef>
                <a:spcPct val="0"/>
              </a:spcBef>
              <a:buFontTx/>
              <a:buNone/>
            </a:pPr>
            <a:endParaRPr lang="it-IT" altLang="it-IT" sz="2000" dirty="0">
              <a:latin typeface="Arial" panose="020B0604020202020204" pitchFamily="34" charset="0"/>
            </a:endParaRPr>
          </a:p>
        </p:txBody>
      </p:sp>
      <p:pic>
        <p:nvPicPr>
          <p:cNvPr id="4" name="Immagine 3">
            <a:extLst>
              <a:ext uri="{FF2B5EF4-FFF2-40B4-BE49-F238E27FC236}">
                <a16:creationId xmlns:a16="http://schemas.microsoft.com/office/drawing/2014/main" id="{C830444B-7B66-176E-3EE8-5CD7CC7B7DA3}"/>
              </a:ext>
            </a:extLst>
          </p:cNvPr>
          <p:cNvPicPr>
            <a:picLocks noChangeAspect="1"/>
          </p:cNvPicPr>
          <p:nvPr/>
        </p:nvPicPr>
        <p:blipFill>
          <a:blip r:embed="rId2"/>
          <a:stretch>
            <a:fillRect/>
          </a:stretch>
        </p:blipFill>
        <p:spPr>
          <a:xfrm>
            <a:off x="2272604" y="1283949"/>
            <a:ext cx="6870787" cy="2816596"/>
          </a:xfrm>
          <a:prstGeom prst="rect">
            <a:avLst/>
          </a:prstGeom>
        </p:spPr>
      </p:pic>
      <p:graphicFrame>
        <p:nvGraphicFramePr>
          <p:cNvPr id="6" name="Tabella 5">
            <a:extLst>
              <a:ext uri="{FF2B5EF4-FFF2-40B4-BE49-F238E27FC236}">
                <a16:creationId xmlns:a16="http://schemas.microsoft.com/office/drawing/2014/main" id="{FF7CC4D9-9BA9-57C0-A7AE-268A79D98017}"/>
              </a:ext>
            </a:extLst>
          </p:cNvPr>
          <p:cNvGraphicFramePr>
            <a:graphicFrameLocks noGrp="1"/>
          </p:cNvGraphicFramePr>
          <p:nvPr>
            <p:extLst>
              <p:ext uri="{D42A27DB-BD31-4B8C-83A1-F6EECF244321}">
                <p14:modId xmlns:p14="http://schemas.microsoft.com/office/powerpoint/2010/main" val="1590510089"/>
              </p:ext>
            </p:extLst>
          </p:nvPr>
        </p:nvGraphicFramePr>
        <p:xfrm>
          <a:off x="4242183" y="4228578"/>
          <a:ext cx="3089275" cy="1517648"/>
        </p:xfrm>
        <a:graphic>
          <a:graphicData uri="http://schemas.openxmlformats.org/drawingml/2006/table">
            <a:tbl>
              <a:tblPr/>
              <a:tblGrid>
                <a:gridCol w="1029758">
                  <a:extLst>
                    <a:ext uri="{9D8B030D-6E8A-4147-A177-3AD203B41FA5}">
                      <a16:colId xmlns:a16="http://schemas.microsoft.com/office/drawing/2014/main" val="20000"/>
                    </a:ext>
                  </a:extLst>
                </a:gridCol>
                <a:gridCol w="808165">
                  <a:extLst>
                    <a:ext uri="{9D8B030D-6E8A-4147-A177-3AD203B41FA5}">
                      <a16:colId xmlns:a16="http://schemas.microsoft.com/office/drawing/2014/main" val="20001"/>
                    </a:ext>
                  </a:extLst>
                </a:gridCol>
                <a:gridCol w="625676">
                  <a:extLst>
                    <a:ext uri="{9D8B030D-6E8A-4147-A177-3AD203B41FA5}">
                      <a16:colId xmlns:a16="http://schemas.microsoft.com/office/drawing/2014/main" val="20002"/>
                    </a:ext>
                  </a:extLst>
                </a:gridCol>
                <a:gridCol w="625676">
                  <a:extLst>
                    <a:ext uri="{9D8B030D-6E8A-4147-A177-3AD203B41FA5}">
                      <a16:colId xmlns:a16="http://schemas.microsoft.com/office/drawing/2014/main" val="20003"/>
                    </a:ext>
                  </a:extLst>
                </a:gridCol>
              </a:tblGrid>
              <a:tr h="209018">
                <a:tc>
                  <a:txBody>
                    <a:bodyPr/>
                    <a:lstStyle/>
                    <a:p>
                      <a:pPr algn="l" fontAlgn="b"/>
                      <a:r>
                        <a:rPr lang="it-IT" sz="1100" b="1" i="0" u="none" strike="noStrike" dirty="0">
                          <a:solidFill>
                            <a:srgbClr val="FF0000"/>
                          </a:solidFill>
                          <a:effectLst/>
                          <a:latin typeface="Calibri" panose="020F0502020204030204" pitchFamily="34" charset="0"/>
                        </a:rPr>
                        <a:t>N ALUNNI</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MAT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ITA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ING %</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218105">
                <a:tc>
                  <a:txBody>
                    <a:bodyPr/>
                    <a:lstStyle/>
                    <a:p>
                      <a:pPr algn="l" fontAlgn="b"/>
                      <a:r>
                        <a:rPr lang="it-IT" sz="1100" b="0" i="0" u="none" strike="noStrike">
                          <a:solidFill>
                            <a:srgbClr val="000000"/>
                          </a:solidFill>
                          <a:effectLst/>
                          <a:latin typeface="Calibri" panose="020F0502020204030204" pitchFamily="34" charset="0"/>
                        </a:rPr>
                        <a:t>OTTIMO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16</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218105">
                <a:tc>
                  <a:txBody>
                    <a:bodyPr/>
                    <a:lstStyle/>
                    <a:p>
                      <a:pPr algn="l" fontAlgn="b"/>
                      <a:r>
                        <a:rPr lang="it-IT" sz="1100" b="0" i="0" u="none" strike="noStrike" dirty="0">
                          <a:solidFill>
                            <a:srgbClr val="000000"/>
                          </a:solidFill>
                          <a:effectLst/>
                          <a:latin typeface="Calibri" panose="020F0502020204030204" pitchFamily="34" charset="0"/>
                        </a:rPr>
                        <a:t>DISTINTO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31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36</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18105">
                <a:tc>
                  <a:txBody>
                    <a:bodyPr/>
                    <a:lstStyle/>
                    <a:p>
                      <a:pPr algn="l" fontAlgn="b"/>
                      <a:r>
                        <a:rPr lang="it-IT" sz="1100" b="0" i="0" u="none" strike="noStrike">
                          <a:solidFill>
                            <a:srgbClr val="000000"/>
                          </a:solidFill>
                          <a:effectLst/>
                          <a:latin typeface="Calibri" panose="020F0502020204030204" pitchFamily="34" charset="0"/>
                        </a:rPr>
                        <a:t>BUONO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22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18105">
                <a:tc>
                  <a:txBody>
                    <a:bodyPr/>
                    <a:lstStyle/>
                    <a:p>
                      <a:pPr algn="l" fontAlgn="b"/>
                      <a:r>
                        <a:rPr lang="it-IT" sz="1100" b="0" i="0" u="none" strike="noStrike">
                          <a:solidFill>
                            <a:srgbClr val="000000"/>
                          </a:solidFill>
                          <a:effectLst/>
                          <a:latin typeface="Calibri" panose="020F0502020204030204" pitchFamily="34" charset="0"/>
                        </a:rPr>
                        <a:t>DISCRETO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11</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218105">
                <a:tc>
                  <a:txBody>
                    <a:bodyPr/>
                    <a:lstStyle/>
                    <a:p>
                      <a:pPr algn="l" fontAlgn="b"/>
                      <a:r>
                        <a:rPr lang="it-IT" sz="1100" b="0" i="0" u="none" strike="noStrike">
                          <a:solidFill>
                            <a:srgbClr val="000000"/>
                          </a:solidFill>
                          <a:effectLst/>
                          <a:latin typeface="Calibri" panose="020F0502020204030204" pitchFamily="34" charset="0"/>
                        </a:rPr>
                        <a:t>SUFFICIENTE</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218105">
                <a:tc>
                  <a:txBody>
                    <a:bodyPr/>
                    <a:lstStyle/>
                    <a:p>
                      <a:pPr algn="l" fontAlgn="b"/>
                      <a:r>
                        <a:rPr lang="it-IT" sz="1100" b="0" i="0" u="none" strike="noStrike">
                          <a:solidFill>
                            <a:srgbClr val="000000"/>
                          </a:solidFill>
                          <a:effectLst/>
                          <a:latin typeface="Calibri" panose="020F0502020204030204" pitchFamily="34" charset="0"/>
                        </a:rPr>
                        <a:t>NON SUFFC.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8546031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ttangolo 2"/>
          <p:cNvSpPr>
            <a:spLocks noChangeArrowheads="1"/>
          </p:cNvSpPr>
          <p:nvPr/>
        </p:nvSpPr>
        <p:spPr bwMode="auto">
          <a:xfrm>
            <a:off x="4224338" y="919164"/>
            <a:ext cx="41767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r>
              <a:rPr lang="it-IT" altLang="it-IT" sz="1400">
                <a:solidFill>
                  <a:srgbClr val="000000"/>
                </a:solidFill>
                <a:latin typeface="Arial" panose="020B0604020202020204" pitchFamily="34" charset="0"/>
                <a:cs typeface="Arial" panose="020B0604020202020204" pitchFamily="34" charset="0"/>
              </a:rPr>
              <a:t> </a:t>
            </a:r>
          </a:p>
        </p:txBody>
      </p:sp>
      <p:sp>
        <p:nvSpPr>
          <p:cNvPr id="8" name="Rectangle 2"/>
          <p:cNvSpPr>
            <a:spLocks noChangeArrowheads="1"/>
          </p:cNvSpPr>
          <p:nvPr/>
        </p:nvSpPr>
        <p:spPr bwMode="auto">
          <a:xfrm>
            <a:off x="2053272" y="147766"/>
            <a:ext cx="7745731"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200" b="1" i="0" u="none" strike="noStrike" kern="0" cap="none" spc="0" normalizeH="0" baseline="0" noProof="0" dirty="0">
                <a:ln>
                  <a:noFill/>
                </a:ln>
                <a:solidFill>
                  <a:srgbClr val="0070C0"/>
                </a:solidFill>
                <a:effectLst/>
                <a:uLnTx/>
                <a:uFillTx/>
                <a:ea typeface="Calibri" panose="020F0502020204030204" pitchFamily="34" charset="0"/>
                <a:cs typeface="Times New Roman" panose="02020603050405020304" pitchFamily="18" charset="0"/>
              </a:rPr>
              <a:t>ISTITUTO COMPRENSIVO “A. MOSCATI”</a:t>
            </a:r>
            <a:endParaRPr kumimoji="0" lang="it-IT" altLang="it-IT" sz="1200" b="1" i="0" u="none" strike="noStrike" kern="0" cap="none" spc="0" normalizeH="0" baseline="0" noProof="0" dirty="0">
              <a:ln>
                <a:noFill/>
              </a:ln>
              <a:solidFill>
                <a:srgbClr val="0070C0"/>
              </a:solidFill>
              <a:effectLst/>
              <a:uLnTx/>
              <a:uFillTx/>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800" b="1" i="0" u="none" strike="noStrike" kern="0" cap="none" spc="0" normalizeH="0" baseline="0" noProof="0" dirty="0">
                <a:ln>
                  <a:noFill/>
                </a:ln>
                <a:solidFill>
                  <a:srgbClr val="FF0000"/>
                </a:solidFill>
                <a:effectLst/>
                <a:uLnTx/>
                <a:uFillTx/>
                <a:ea typeface="Calibri" panose="020F0502020204030204" pitchFamily="34" charset="0"/>
                <a:cs typeface="Times New Roman" panose="02020603050405020304" pitchFamily="18" charset="0"/>
              </a:rPr>
              <a:t>MONITORAGGIO DI ISTITUTO SECONDO QUADRIMESTRE  CLASSI QUARTE  </a:t>
            </a:r>
            <a:endParaRPr kumimoji="0" lang="it-IT" altLang="it-IT" sz="1100" b="1" i="0" u="none" strike="noStrike" kern="0" cap="none" spc="0" normalizeH="0" baseline="0" noProof="0" dirty="0">
              <a:ln>
                <a:noFill/>
              </a:ln>
              <a:solidFill>
                <a:srgbClr val="FF0000"/>
              </a:solidFill>
              <a:effectLst/>
              <a:uLnTx/>
              <a:uFillTx/>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400" b="1" i="0" u="none" strike="noStrike" kern="0" cap="none" spc="0" normalizeH="0" baseline="0" noProof="0" dirty="0">
                <a:ln>
                  <a:noFill/>
                </a:ln>
                <a:solidFill>
                  <a:srgbClr val="00B050"/>
                </a:solidFill>
                <a:effectLst/>
                <a:uLnTx/>
                <a:uFillTx/>
                <a:ea typeface="Calibri" panose="020F0502020204030204" pitchFamily="34" charset="0"/>
                <a:cs typeface="Times New Roman" panose="02020603050405020304" pitchFamily="18" charset="0"/>
              </a:rPr>
              <a:t>SCUOLA PRIMARIA</a:t>
            </a:r>
            <a:endParaRPr kumimoji="0" lang="it-IT" altLang="it-IT" sz="1200" b="1" i="0" u="none" strike="noStrike" kern="0" cap="none" spc="0" normalizeH="0" baseline="0" noProof="0" dirty="0">
              <a:ln>
                <a:noFill/>
              </a:ln>
              <a:solidFill>
                <a:srgbClr val="00B050"/>
              </a:solidFill>
              <a:effectLst/>
              <a:uLnTx/>
              <a:uFillTx/>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200" b="1" i="0" u="none" strike="noStrike" kern="0" cap="none" spc="0" normalizeH="0" baseline="0" noProof="0" dirty="0">
                <a:ln>
                  <a:noFill/>
                </a:ln>
                <a:solidFill>
                  <a:srgbClr val="0070C0"/>
                </a:solidFill>
                <a:effectLst/>
                <a:uLnTx/>
                <a:uFillTx/>
                <a:ea typeface="Calibri" panose="020F0502020204030204" pitchFamily="34" charset="0"/>
                <a:cs typeface="Times New Roman" panose="02020603050405020304" pitchFamily="18" charset="0"/>
              </a:rPr>
              <a:t>Anno Scolastico 2024/2025</a:t>
            </a:r>
            <a:endParaRPr kumimoji="0" lang="it-IT" altLang="it-IT" sz="1100" b="1" i="0" u="none" strike="noStrike" kern="0" cap="none" spc="0" normalizeH="0" baseline="0" noProof="0" dirty="0">
              <a:ln>
                <a:noFill/>
              </a:ln>
              <a:solidFill>
                <a:srgbClr val="0070C0"/>
              </a:solidFill>
              <a:effectLst/>
              <a:uLnTx/>
              <a:uFillTx/>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200" b="1" i="0" u="none" strike="noStrike" kern="0" cap="none" spc="0" normalizeH="0" baseline="0" noProof="0" dirty="0">
                <a:ln>
                  <a:noFill/>
                </a:ln>
                <a:solidFill>
                  <a:srgbClr val="FF0000"/>
                </a:solidFill>
                <a:effectLst/>
                <a:uLnTx/>
                <a:uFillTx/>
                <a:ea typeface="Calibri" panose="020F0502020204030204" pitchFamily="34" charset="0"/>
                <a:cs typeface="Times New Roman" panose="02020603050405020304" pitchFamily="18" charset="0"/>
              </a:rPr>
              <a:t>ALUNNI N. </a:t>
            </a:r>
            <a:r>
              <a:rPr lang="it-IT" altLang="it-IT" sz="1200" b="1" kern="0" dirty="0">
                <a:solidFill>
                  <a:srgbClr val="FF0000"/>
                </a:solidFill>
                <a:ea typeface="Calibri" panose="020F0502020204030204" pitchFamily="34" charset="0"/>
                <a:cs typeface="Times New Roman" panose="02020603050405020304" pitchFamily="18" charset="0"/>
              </a:rPr>
              <a:t>90</a:t>
            </a:r>
            <a:endParaRPr kumimoji="0" lang="it-IT" altLang="it-IT"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11" name="CasellaDiTesto 5"/>
          <p:cNvSpPr txBox="1">
            <a:spLocks noChangeArrowheads="1"/>
          </p:cNvSpPr>
          <p:nvPr/>
        </p:nvSpPr>
        <p:spPr bwMode="auto">
          <a:xfrm>
            <a:off x="136978" y="5786904"/>
            <a:ext cx="1191804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it-IT" altLang="it-IT" sz="1800" dirty="0">
                <a:solidFill>
                  <a:srgbClr val="0070C0"/>
                </a:solidFill>
                <a:latin typeface="+mn-lt"/>
                <a:ea typeface="Calibri" panose="020F0502020204030204" pitchFamily="34" charset="0"/>
                <a:cs typeface="Times New Roman" panose="02020603050405020304" pitchFamily="18" charset="0"/>
              </a:rPr>
              <a:t>Dall’analisi generale dei dati dell’intero istituto, si evince che la maggior parte degli alunni ha raggiunto un livello di apprendimento DISTINTO per le tre discipline. Risultano basse, invece, le percentuali DISCRETO  e SUFFICIENTE. Presente solo per la matematica una bassissima percentuale di  NON SUFFICIENTE.</a:t>
            </a:r>
          </a:p>
        </p:txBody>
      </p:sp>
      <p:sp>
        <p:nvSpPr>
          <p:cNvPr id="3" name="CasellaDiTesto 3">
            <a:extLst>
              <a:ext uri="{FF2B5EF4-FFF2-40B4-BE49-F238E27FC236}">
                <a16:creationId xmlns:a16="http://schemas.microsoft.com/office/drawing/2014/main" id="{05C07A5C-F538-F95A-3DAB-8AFD692A1554}"/>
              </a:ext>
            </a:extLst>
          </p:cNvPr>
          <p:cNvSpPr txBox="1">
            <a:spLocks noChangeArrowheads="1"/>
          </p:cNvSpPr>
          <p:nvPr/>
        </p:nvSpPr>
        <p:spPr bwMode="auto">
          <a:xfrm flipH="1">
            <a:off x="333375" y="765175"/>
            <a:ext cx="16462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it-IT" altLang="it-IT" sz="1000" b="1" dirty="0">
                <a:latin typeface="Arial" panose="020B0604020202020204" pitchFamily="34" charset="0"/>
              </a:rPr>
              <a:t>GIUDIZI</a:t>
            </a:r>
          </a:p>
          <a:p>
            <a:pPr>
              <a:spcBef>
                <a:spcPct val="0"/>
              </a:spcBef>
              <a:buFontTx/>
              <a:buNone/>
            </a:pPr>
            <a:r>
              <a:rPr lang="it-IT" altLang="it-IT" sz="1000" b="1" dirty="0">
                <a:latin typeface="Arial" panose="020B0604020202020204" pitchFamily="34" charset="0"/>
              </a:rPr>
              <a:t>OTTIMO</a:t>
            </a:r>
          </a:p>
          <a:p>
            <a:pPr>
              <a:spcBef>
                <a:spcPct val="0"/>
              </a:spcBef>
              <a:buFontTx/>
              <a:buNone/>
            </a:pPr>
            <a:r>
              <a:rPr lang="it-IT" altLang="it-IT" sz="1000" b="1" dirty="0">
                <a:latin typeface="Arial" panose="020B0604020202020204" pitchFamily="34" charset="0"/>
              </a:rPr>
              <a:t>DISTINTO</a:t>
            </a:r>
          </a:p>
          <a:p>
            <a:pPr>
              <a:spcBef>
                <a:spcPct val="0"/>
              </a:spcBef>
              <a:buFontTx/>
              <a:buNone/>
            </a:pPr>
            <a:r>
              <a:rPr lang="it-IT" altLang="it-IT" sz="1000" b="1" dirty="0">
                <a:latin typeface="Arial" panose="020B0604020202020204" pitchFamily="34" charset="0"/>
              </a:rPr>
              <a:t>BUONO</a:t>
            </a:r>
          </a:p>
          <a:p>
            <a:pPr>
              <a:spcBef>
                <a:spcPct val="0"/>
              </a:spcBef>
              <a:buFontTx/>
              <a:buNone/>
            </a:pPr>
            <a:r>
              <a:rPr lang="it-IT" altLang="it-IT" sz="1000" b="1" dirty="0">
                <a:latin typeface="Arial" panose="020B0604020202020204" pitchFamily="34" charset="0"/>
              </a:rPr>
              <a:t>DISCRETO</a:t>
            </a:r>
          </a:p>
          <a:p>
            <a:pPr>
              <a:spcBef>
                <a:spcPct val="0"/>
              </a:spcBef>
              <a:buFontTx/>
              <a:buNone/>
            </a:pPr>
            <a:r>
              <a:rPr lang="it-IT" altLang="it-IT" sz="1000" b="1" dirty="0">
                <a:latin typeface="Arial" panose="020B0604020202020204" pitchFamily="34" charset="0"/>
              </a:rPr>
              <a:t>SUFFICIENTE</a:t>
            </a:r>
          </a:p>
          <a:p>
            <a:pPr>
              <a:spcBef>
                <a:spcPct val="0"/>
              </a:spcBef>
              <a:buFontTx/>
              <a:buNone/>
            </a:pPr>
            <a:r>
              <a:rPr lang="it-IT" altLang="it-IT" sz="1000" b="1" dirty="0">
                <a:latin typeface="Arial" panose="020B0604020202020204" pitchFamily="34" charset="0"/>
              </a:rPr>
              <a:t>NON SUFFICIENTE</a:t>
            </a:r>
          </a:p>
          <a:p>
            <a:pPr>
              <a:spcBef>
                <a:spcPct val="0"/>
              </a:spcBef>
              <a:buFontTx/>
              <a:buNone/>
            </a:pPr>
            <a:endParaRPr lang="it-IT" altLang="it-IT" sz="2000" dirty="0">
              <a:latin typeface="Arial" panose="020B0604020202020204" pitchFamily="34" charset="0"/>
            </a:endParaRPr>
          </a:p>
        </p:txBody>
      </p:sp>
      <p:graphicFrame>
        <p:nvGraphicFramePr>
          <p:cNvPr id="6" name="Tabella 5">
            <a:extLst>
              <a:ext uri="{FF2B5EF4-FFF2-40B4-BE49-F238E27FC236}">
                <a16:creationId xmlns:a16="http://schemas.microsoft.com/office/drawing/2014/main" id="{F9934730-6F9C-72F2-759D-87B2D95F8797}"/>
              </a:ext>
            </a:extLst>
          </p:cNvPr>
          <p:cNvGraphicFramePr>
            <a:graphicFrameLocks noGrp="1"/>
          </p:cNvGraphicFramePr>
          <p:nvPr>
            <p:extLst>
              <p:ext uri="{D42A27DB-BD31-4B8C-83A1-F6EECF244321}">
                <p14:modId xmlns:p14="http://schemas.microsoft.com/office/powerpoint/2010/main" val="742035723"/>
              </p:ext>
            </p:extLst>
          </p:nvPr>
        </p:nvGraphicFramePr>
        <p:xfrm>
          <a:off x="4579484" y="4180209"/>
          <a:ext cx="3089275" cy="1517648"/>
        </p:xfrm>
        <a:graphic>
          <a:graphicData uri="http://schemas.openxmlformats.org/drawingml/2006/table">
            <a:tbl>
              <a:tblPr/>
              <a:tblGrid>
                <a:gridCol w="1029758">
                  <a:extLst>
                    <a:ext uri="{9D8B030D-6E8A-4147-A177-3AD203B41FA5}">
                      <a16:colId xmlns:a16="http://schemas.microsoft.com/office/drawing/2014/main" val="20000"/>
                    </a:ext>
                  </a:extLst>
                </a:gridCol>
                <a:gridCol w="808165">
                  <a:extLst>
                    <a:ext uri="{9D8B030D-6E8A-4147-A177-3AD203B41FA5}">
                      <a16:colId xmlns:a16="http://schemas.microsoft.com/office/drawing/2014/main" val="20001"/>
                    </a:ext>
                  </a:extLst>
                </a:gridCol>
                <a:gridCol w="625676">
                  <a:extLst>
                    <a:ext uri="{9D8B030D-6E8A-4147-A177-3AD203B41FA5}">
                      <a16:colId xmlns:a16="http://schemas.microsoft.com/office/drawing/2014/main" val="20002"/>
                    </a:ext>
                  </a:extLst>
                </a:gridCol>
                <a:gridCol w="625676">
                  <a:extLst>
                    <a:ext uri="{9D8B030D-6E8A-4147-A177-3AD203B41FA5}">
                      <a16:colId xmlns:a16="http://schemas.microsoft.com/office/drawing/2014/main" val="20003"/>
                    </a:ext>
                  </a:extLst>
                </a:gridCol>
              </a:tblGrid>
              <a:tr h="209018">
                <a:tc>
                  <a:txBody>
                    <a:bodyPr/>
                    <a:lstStyle/>
                    <a:p>
                      <a:pPr algn="l" fontAlgn="b"/>
                      <a:r>
                        <a:rPr lang="it-IT" sz="1100" b="1" i="0" u="none" strike="noStrike" dirty="0">
                          <a:solidFill>
                            <a:srgbClr val="FF0000"/>
                          </a:solidFill>
                          <a:effectLst/>
                          <a:latin typeface="Calibri" panose="020F0502020204030204" pitchFamily="34" charset="0"/>
                        </a:rPr>
                        <a:t>N ALUNNI</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MAT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ITA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ING %</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218105">
                <a:tc>
                  <a:txBody>
                    <a:bodyPr/>
                    <a:lstStyle/>
                    <a:p>
                      <a:pPr algn="l" fontAlgn="b"/>
                      <a:r>
                        <a:rPr lang="it-IT" sz="1100" b="0" i="0" u="none" strike="noStrike">
                          <a:solidFill>
                            <a:srgbClr val="000000"/>
                          </a:solidFill>
                          <a:effectLst/>
                          <a:latin typeface="Calibri" panose="020F0502020204030204" pitchFamily="34" charset="0"/>
                        </a:rPr>
                        <a:t>OTTIMO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27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218105">
                <a:tc>
                  <a:txBody>
                    <a:bodyPr/>
                    <a:lstStyle/>
                    <a:p>
                      <a:pPr algn="l" fontAlgn="b"/>
                      <a:r>
                        <a:rPr lang="it-IT" sz="1100" b="0" i="0" u="none" strike="noStrike">
                          <a:solidFill>
                            <a:srgbClr val="000000"/>
                          </a:solidFill>
                          <a:effectLst/>
                          <a:latin typeface="Calibri" panose="020F0502020204030204" pitchFamily="34" charset="0"/>
                        </a:rPr>
                        <a:t>DISTINTO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34</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18105">
                <a:tc>
                  <a:txBody>
                    <a:bodyPr/>
                    <a:lstStyle/>
                    <a:p>
                      <a:pPr algn="l" fontAlgn="b"/>
                      <a:r>
                        <a:rPr lang="it-IT" sz="1100" b="0" i="0" u="none" strike="noStrike">
                          <a:solidFill>
                            <a:srgbClr val="000000"/>
                          </a:solidFill>
                          <a:effectLst/>
                          <a:latin typeface="Calibri" panose="020F0502020204030204" pitchFamily="34" charset="0"/>
                        </a:rPr>
                        <a:t>BUONO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24</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18105">
                <a:tc>
                  <a:txBody>
                    <a:bodyPr/>
                    <a:lstStyle/>
                    <a:p>
                      <a:pPr algn="l" fontAlgn="b"/>
                      <a:r>
                        <a:rPr lang="it-IT" sz="1100" b="0" i="0" u="none" strike="noStrike">
                          <a:solidFill>
                            <a:srgbClr val="000000"/>
                          </a:solidFill>
                          <a:effectLst/>
                          <a:latin typeface="Calibri" panose="020F0502020204030204" pitchFamily="34" charset="0"/>
                        </a:rPr>
                        <a:t>DISCRETO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218105">
                <a:tc>
                  <a:txBody>
                    <a:bodyPr/>
                    <a:lstStyle/>
                    <a:p>
                      <a:pPr algn="l" fontAlgn="b"/>
                      <a:r>
                        <a:rPr lang="it-IT" sz="1100" b="0" i="0" u="none" strike="noStrike">
                          <a:solidFill>
                            <a:srgbClr val="000000"/>
                          </a:solidFill>
                          <a:effectLst/>
                          <a:latin typeface="Calibri" panose="020F0502020204030204" pitchFamily="34" charset="0"/>
                        </a:rPr>
                        <a:t>SUFFICIENTE</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218105">
                <a:tc>
                  <a:txBody>
                    <a:bodyPr/>
                    <a:lstStyle/>
                    <a:p>
                      <a:pPr algn="l" fontAlgn="b"/>
                      <a:r>
                        <a:rPr lang="it-IT" sz="1100" b="0" i="0" u="none" strike="noStrike">
                          <a:solidFill>
                            <a:srgbClr val="000000"/>
                          </a:solidFill>
                          <a:effectLst/>
                          <a:latin typeface="Calibri" panose="020F0502020204030204" pitchFamily="34" charset="0"/>
                        </a:rPr>
                        <a:t>NON SUFFC.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pic>
        <p:nvPicPr>
          <p:cNvPr id="7" name="Immagine 6">
            <a:extLst>
              <a:ext uri="{FF2B5EF4-FFF2-40B4-BE49-F238E27FC236}">
                <a16:creationId xmlns:a16="http://schemas.microsoft.com/office/drawing/2014/main" id="{BE68916B-8A74-B783-CACD-F16A40FA8B07}"/>
              </a:ext>
            </a:extLst>
          </p:cNvPr>
          <p:cNvPicPr>
            <a:picLocks noChangeAspect="1"/>
          </p:cNvPicPr>
          <p:nvPr/>
        </p:nvPicPr>
        <p:blipFill>
          <a:blip r:embed="rId2"/>
          <a:stretch>
            <a:fillRect/>
          </a:stretch>
        </p:blipFill>
        <p:spPr>
          <a:xfrm>
            <a:off x="2858743" y="1239712"/>
            <a:ext cx="6474513" cy="2792210"/>
          </a:xfrm>
          <a:prstGeom prst="rect">
            <a:avLst/>
          </a:prstGeom>
        </p:spPr>
      </p:pic>
    </p:spTree>
    <p:extLst>
      <p:ext uri="{BB962C8B-B14F-4D97-AF65-F5344CB8AC3E}">
        <p14:creationId xmlns:p14="http://schemas.microsoft.com/office/powerpoint/2010/main" val="6192406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2053272" y="186403"/>
            <a:ext cx="7745731"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200" b="1" i="0" u="none" strike="noStrike" kern="0" cap="none" spc="0" normalizeH="0" baseline="0" noProof="0" dirty="0">
                <a:ln>
                  <a:noFill/>
                </a:ln>
                <a:solidFill>
                  <a:srgbClr val="0070C0"/>
                </a:solidFill>
                <a:effectLst/>
                <a:uLnTx/>
                <a:uFillTx/>
                <a:ea typeface="Calibri" panose="020F0502020204030204" pitchFamily="34" charset="0"/>
                <a:cs typeface="Times New Roman" panose="02020603050405020304" pitchFamily="18" charset="0"/>
              </a:rPr>
              <a:t>ISTITUTO COMPRENSIVO “A. MOSCATI”</a:t>
            </a:r>
            <a:endParaRPr kumimoji="0" lang="it-IT" altLang="it-IT" sz="1200" b="1" i="0" u="none" strike="noStrike" kern="0" cap="none" spc="0" normalizeH="0" baseline="0" noProof="0" dirty="0">
              <a:ln>
                <a:noFill/>
              </a:ln>
              <a:solidFill>
                <a:srgbClr val="0070C0"/>
              </a:solidFill>
              <a:effectLst/>
              <a:uLnTx/>
              <a:uFillTx/>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800" b="1" i="0" u="none" strike="noStrike" kern="0" cap="none" spc="0" normalizeH="0" baseline="0" noProof="0" dirty="0">
                <a:ln>
                  <a:noFill/>
                </a:ln>
                <a:solidFill>
                  <a:srgbClr val="FF0000"/>
                </a:solidFill>
                <a:effectLst/>
                <a:uLnTx/>
                <a:uFillTx/>
                <a:ea typeface="Calibri" panose="020F0502020204030204" pitchFamily="34" charset="0"/>
                <a:cs typeface="Times New Roman" panose="02020603050405020304" pitchFamily="18" charset="0"/>
              </a:rPr>
              <a:t>MONITORAGGIO DI ISTITUTO SECONDO QUADRIMESTRE CLASSI QUINTE  </a:t>
            </a:r>
            <a:endParaRPr kumimoji="0" lang="it-IT" altLang="it-IT" sz="1100" b="1" i="0" u="none" strike="noStrike" kern="0" cap="none" spc="0" normalizeH="0" baseline="0" noProof="0" dirty="0">
              <a:ln>
                <a:noFill/>
              </a:ln>
              <a:solidFill>
                <a:srgbClr val="FF0000"/>
              </a:solidFill>
              <a:effectLst/>
              <a:uLnTx/>
              <a:uFillTx/>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400" b="1" i="0" u="none" strike="noStrike" kern="0" cap="none" spc="0" normalizeH="0" baseline="0" noProof="0" dirty="0">
                <a:ln>
                  <a:noFill/>
                </a:ln>
                <a:solidFill>
                  <a:srgbClr val="00B050"/>
                </a:solidFill>
                <a:effectLst/>
                <a:uLnTx/>
                <a:uFillTx/>
                <a:ea typeface="Calibri" panose="020F0502020204030204" pitchFamily="34" charset="0"/>
                <a:cs typeface="Times New Roman" panose="02020603050405020304" pitchFamily="18" charset="0"/>
              </a:rPr>
              <a:t>SCUOLA PRIMARIA</a:t>
            </a:r>
            <a:endParaRPr kumimoji="0" lang="it-IT" altLang="it-IT" sz="1200" b="1" i="0" u="none" strike="noStrike" kern="0" cap="none" spc="0" normalizeH="0" baseline="0" noProof="0" dirty="0">
              <a:ln>
                <a:noFill/>
              </a:ln>
              <a:solidFill>
                <a:srgbClr val="00B050"/>
              </a:solidFill>
              <a:effectLst/>
              <a:uLnTx/>
              <a:uFillTx/>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200" b="1" i="0" u="none" strike="noStrike" kern="0" cap="none" spc="0" normalizeH="0" baseline="0" noProof="0" dirty="0">
                <a:ln>
                  <a:noFill/>
                </a:ln>
                <a:solidFill>
                  <a:srgbClr val="0070C0"/>
                </a:solidFill>
                <a:effectLst/>
                <a:uLnTx/>
                <a:uFillTx/>
                <a:ea typeface="Calibri" panose="020F0502020204030204" pitchFamily="34" charset="0"/>
                <a:cs typeface="Times New Roman" panose="02020603050405020304" pitchFamily="18" charset="0"/>
              </a:rPr>
              <a:t>Anno Scolastico 2024/2025</a:t>
            </a:r>
            <a:endParaRPr kumimoji="0" lang="it-IT" altLang="it-IT" sz="1100" b="1" i="0" u="none" strike="noStrike" kern="0" cap="none" spc="0" normalizeH="0" baseline="0" noProof="0" dirty="0">
              <a:ln>
                <a:noFill/>
              </a:ln>
              <a:solidFill>
                <a:srgbClr val="0070C0"/>
              </a:solidFill>
              <a:effectLst/>
              <a:uLnTx/>
              <a:uFillTx/>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it-IT" altLang="it-IT" sz="1200" b="1" i="0" u="none" strike="noStrike" kern="0" cap="none" spc="0" normalizeH="0" baseline="0" noProof="0" dirty="0">
                <a:ln>
                  <a:noFill/>
                </a:ln>
                <a:solidFill>
                  <a:srgbClr val="FF0000"/>
                </a:solidFill>
                <a:effectLst/>
                <a:uLnTx/>
                <a:uFillTx/>
                <a:ea typeface="Calibri" panose="020F0502020204030204" pitchFamily="34" charset="0"/>
                <a:cs typeface="Times New Roman" panose="02020603050405020304" pitchFamily="18" charset="0"/>
              </a:rPr>
              <a:t>ALUNNI N. </a:t>
            </a:r>
            <a:r>
              <a:rPr lang="it-IT" altLang="it-IT" sz="1200" b="1" kern="0" dirty="0">
                <a:solidFill>
                  <a:srgbClr val="FF0000"/>
                </a:solidFill>
                <a:ea typeface="Calibri" panose="020F0502020204030204" pitchFamily="34" charset="0"/>
                <a:cs typeface="Times New Roman" panose="02020603050405020304" pitchFamily="18" charset="0"/>
              </a:rPr>
              <a:t>114</a:t>
            </a:r>
            <a:endParaRPr kumimoji="0" lang="it-IT" altLang="it-IT"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13" name="CasellaDiTesto 5"/>
          <p:cNvSpPr txBox="1">
            <a:spLocks noChangeArrowheads="1"/>
          </p:cNvSpPr>
          <p:nvPr/>
        </p:nvSpPr>
        <p:spPr bwMode="auto">
          <a:xfrm>
            <a:off x="223495" y="5748267"/>
            <a:ext cx="1174500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it-IT" altLang="it-IT" sz="1800" dirty="0">
                <a:solidFill>
                  <a:srgbClr val="0070C0"/>
                </a:solidFill>
                <a:latin typeface="+mn-lt"/>
                <a:ea typeface="Calibri" panose="020F0502020204030204" pitchFamily="34" charset="0"/>
                <a:cs typeface="Times New Roman" panose="02020603050405020304" pitchFamily="18" charset="0"/>
              </a:rPr>
              <a:t>Dall’analisi generale dei dati dell’intero istituto, si evince che la maggior parte degli alunni ha raggiunto un livello di apprendimento OTTIMO per le tre discipline. Risultano basse le percentuali  le percentuali DISCRETO  e SUFFICIENTE. Presente solo per la matematica una bassissima percentuale di  NON SUFFICIENTE.</a:t>
            </a:r>
          </a:p>
        </p:txBody>
      </p:sp>
      <p:sp>
        <p:nvSpPr>
          <p:cNvPr id="3" name="CasellaDiTesto 3">
            <a:extLst>
              <a:ext uri="{FF2B5EF4-FFF2-40B4-BE49-F238E27FC236}">
                <a16:creationId xmlns:a16="http://schemas.microsoft.com/office/drawing/2014/main" id="{927D5B42-7538-FE7B-828D-DE3EFE0CC2BD}"/>
              </a:ext>
            </a:extLst>
          </p:cNvPr>
          <p:cNvSpPr txBox="1">
            <a:spLocks noChangeArrowheads="1"/>
          </p:cNvSpPr>
          <p:nvPr/>
        </p:nvSpPr>
        <p:spPr bwMode="auto">
          <a:xfrm flipH="1">
            <a:off x="333375" y="765175"/>
            <a:ext cx="16462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it-IT" altLang="it-IT" sz="1000" b="1" dirty="0">
                <a:latin typeface="Arial" panose="020B0604020202020204" pitchFamily="34" charset="0"/>
              </a:rPr>
              <a:t>GIUDIZI</a:t>
            </a:r>
          </a:p>
          <a:p>
            <a:pPr>
              <a:spcBef>
                <a:spcPct val="0"/>
              </a:spcBef>
              <a:buFontTx/>
              <a:buNone/>
            </a:pPr>
            <a:r>
              <a:rPr lang="it-IT" altLang="it-IT" sz="1000" b="1" dirty="0">
                <a:latin typeface="Arial" panose="020B0604020202020204" pitchFamily="34" charset="0"/>
              </a:rPr>
              <a:t>OTTIMO</a:t>
            </a:r>
          </a:p>
          <a:p>
            <a:pPr>
              <a:spcBef>
                <a:spcPct val="0"/>
              </a:spcBef>
              <a:buFontTx/>
              <a:buNone/>
            </a:pPr>
            <a:r>
              <a:rPr lang="it-IT" altLang="it-IT" sz="1000" b="1" dirty="0">
                <a:latin typeface="Arial" panose="020B0604020202020204" pitchFamily="34" charset="0"/>
              </a:rPr>
              <a:t>DISTINTO</a:t>
            </a:r>
          </a:p>
          <a:p>
            <a:pPr>
              <a:spcBef>
                <a:spcPct val="0"/>
              </a:spcBef>
              <a:buFontTx/>
              <a:buNone/>
            </a:pPr>
            <a:r>
              <a:rPr lang="it-IT" altLang="it-IT" sz="1000" b="1" dirty="0">
                <a:latin typeface="Arial" panose="020B0604020202020204" pitchFamily="34" charset="0"/>
              </a:rPr>
              <a:t>BUONO</a:t>
            </a:r>
          </a:p>
          <a:p>
            <a:pPr>
              <a:spcBef>
                <a:spcPct val="0"/>
              </a:spcBef>
              <a:buFontTx/>
              <a:buNone/>
            </a:pPr>
            <a:r>
              <a:rPr lang="it-IT" altLang="it-IT" sz="1000" b="1" dirty="0">
                <a:latin typeface="Arial" panose="020B0604020202020204" pitchFamily="34" charset="0"/>
              </a:rPr>
              <a:t>DISCRETO</a:t>
            </a:r>
          </a:p>
          <a:p>
            <a:pPr>
              <a:spcBef>
                <a:spcPct val="0"/>
              </a:spcBef>
              <a:buFontTx/>
              <a:buNone/>
            </a:pPr>
            <a:r>
              <a:rPr lang="it-IT" altLang="it-IT" sz="1000" b="1" dirty="0">
                <a:latin typeface="Arial" panose="020B0604020202020204" pitchFamily="34" charset="0"/>
              </a:rPr>
              <a:t>SUFFICIENTE</a:t>
            </a:r>
          </a:p>
          <a:p>
            <a:pPr>
              <a:spcBef>
                <a:spcPct val="0"/>
              </a:spcBef>
              <a:buFontTx/>
              <a:buNone/>
            </a:pPr>
            <a:r>
              <a:rPr lang="it-IT" altLang="it-IT" sz="1000" b="1" dirty="0">
                <a:latin typeface="Arial" panose="020B0604020202020204" pitchFamily="34" charset="0"/>
              </a:rPr>
              <a:t>NON SUFFICIENTE</a:t>
            </a:r>
          </a:p>
          <a:p>
            <a:pPr>
              <a:spcBef>
                <a:spcPct val="0"/>
              </a:spcBef>
              <a:buFontTx/>
              <a:buNone/>
            </a:pPr>
            <a:endParaRPr lang="it-IT" altLang="it-IT" sz="2000" dirty="0">
              <a:latin typeface="Arial" panose="020B0604020202020204" pitchFamily="34" charset="0"/>
            </a:endParaRPr>
          </a:p>
        </p:txBody>
      </p:sp>
      <p:graphicFrame>
        <p:nvGraphicFramePr>
          <p:cNvPr id="4" name="Tabella 3">
            <a:extLst>
              <a:ext uri="{FF2B5EF4-FFF2-40B4-BE49-F238E27FC236}">
                <a16:creationId xmlns:a16="http://schemas.microsoft.com/office/drawing/2014/main" id="{CE16E045-7C58-3995-C1ED-3ED927494568}"/>
              </a:ext>
            </a:extLst>
          </p:cNvPr>
          <p:cNvGraphicFramePr>
            <a:graphicFrameLocks noGrp="1"/>
          </p:cNvGraphicFramePr>
          <p:nvPr>
            <p:extLst>
              <p:ext uri="{D42A27DB-BD31-4B8C-83A1-F6EECF244321}">
                <p14:modId xmlns:p14="http://schemas.microsoft.com/office/powerpoint/2010/main" val="3640547609"/>
              </p:ext>
            </p:extLst>
          </p:nvPr>
        </p:nvGraphicFramePr>
        <p:xfrm>
          <a:off x="4551362" y="4175193"/>
          <a:ext cx="3089275" cy="1517648"/>
        </p:xfrm>
        <a:graphic>
          <a:graphicData uri="http://schemas.openxmlformats.org/drawingml/2006/table">
            <a:tbl>
              <a:tblPr/>
              <a:tblGrid>
                <a:gridCol w="1029758">
                  <a:extLst>
                    <a:ext uri="{9D8B030D-6E8A-4147-A177-3AD203B41FA5}">
                      <a16:colId xmlns:a16="http://schemas.microsoft.com/office/drawing/2014/main" val="20000"/>
                    </a:ext>
                  </a:extLst>
                </a:gridCol>
                <a:gridCol w="808165">
                  <a:extLst>
                    <a:ext uri="{9D8B030D-6E8A-4147-A177-3AD203B41FA5}">
                      <a16:colId xmlns:a16="http://schemas.microsoft.com/office/drawing/2014/main" val="20001"/>
                    </a:ext>
                  </a:extLst>
                </a:gridCol>
                <a:gridCol w="625676">
                  <a:extLst>
                    <a:ext uri="{9D8B030D-6E8A-4147-A177-3AD203B41FA5}">
                      <a16:colId xmlns:a16="http://schemas.microsoft.com/office/drawing/2014/main" val="20002"/>
                    </a:ext>
                  </a:extLst>
                </a:gridCol>
                <a:gridCol w="625676">
                  <a:extLst>
                    <a:ext uri="{9D8B030D-6E8A-4147-A177-3AD203B41FA5}">
                      <a16:colId xmlns:a16="http://schemas.microsoft.com/office/drawing/2014/main" val="20003"/>
                    </a:ext>
                  </a:extLst>
                </a:gridCol>
              </a:tblGrid>
              <a:tr h="209018">
                <a:tc>
                  <a:txBody>
                    <a:bodyPr/>
                    <a:lstStyle/>
                    <a:p>
                      <a:pPr algn="l" fontAlgn="b"/>
                      <a:r>
                        <a:rPr lang="it-IT" sz="1100" b="1" i="0" u="none" strike="noStrike" dirty="0">
                          <a:solidFill>
                            <a:srgbClr val="FF0000"/>
                          </a:solidFill>
                          <a:effectLst/>
                          <a:latin typeface="Calibri" panose="020F0502020204030204" pitchFamily="34" charset="0"/>
                        </a:rPr>
                        <a:t>N ALUNNI</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MAT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ITA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1100" b="1" i="0" u="none" strike="noStrike" dirty="0">
                          <a:solidFill>
                            <a:srgbClr val="FF0000"/>
                          </a:solidFill>
                          <a:effectLst/>
                          <a:latin typeface="Calibri" panose="020F0502020204030204" pitchFamily="34" charset="0"/>
                        </a:rPr>
                        <a:t>ING %</a:t>
                      </a:r>
                    </a:p>
                  </a:txBody>
                  <a:tcPr marL="7620" marR="7620" marT="76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218105">
                <a:tc>
                  <a:txBody>
                    <a:bodyPr/>
                    <a:lstStyle/>
                    <a:p>
                      <a:pPr algn="l" fontAlgn="b"/>
                      <a:r>
                        <a:rPr lang="it-IT" sz="1100" b="0" i="0" u="none" strike="noStrike">
                          <a:solidFill>
                            <a:srgbClr val="000000"/>
                          </a:solidFill>
                          <a:effectLst/>
                          <a:latin typeface="Calibri" panose="020F0502020204030204" pitchFamily="34" charset="0"/>
                        </a:rPr>
                        <a:t>OTTIMO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32</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218105">
                <a:tc>
                  <a:txBody>
                    <a:bodyPr/>
                    <a:lstStyle/>
                    <a:p>
                      <a:pPr algn="l" fontAlgn="b"/>
                      <a:r>
                        <a:rPr lang="it-IT" sz="1100" b="0" i="0" u="none" strike="noStrike">
                          <a:solidFill>
                            <a:srgbClr val="000000"/>
                          </a:solidFill>
                          <a:effectLst/>
                          <a:latin typeface="Calibri" panose="020F0502020204030204" pitchFamily="34" charset="0"/>
                        </a:rPr>
                        <a:t>DISTINTO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21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28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34</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18105">
                <a:tc>
                  <a:txBody>
                    <a:bodyPr/>
                    <a:lstStyle/>
                    <a:p>
                      <a:pPr algn="l" fontAlgn="b"/>
                      <a:r>
                        <a:rPr lang="it-IT" sz="1100" b="0" i="0" u="none" strike="noStrike">
                          <a:solidFill>
                            <a:srgbClr val="000000"/>
                          </a:solidFill>
                          <a:effectLst/>
                          <a:latin typeface="Calibri" panose="020F0502020204030204" pitchFamily="34" charset="0"/>
                        </a:rPr>
                        <a:t>BUONO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21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23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18105">
                <a:tc>
                  <a:txBody>
                    <a:bodyPr/>
                    <a:lstStyle/>
                    <a:p>
                      <a:pPr algn="l" fontAlgn="b"/>
                      <a:r>
                        <a:rPr lang="it-IT" sz="1100" b="0" i="0" u="none" strike="noStrike">
                          <a:solidFill>
                            <a:srgbClr val="000000"/>
                          </a:solidFill>
                          <a:effectLst/>
                          <a:latin typeface="Calibri" panose="020F0502020204030204" pitchFamily="34" charset="0"/>
                        </a:rPr>
                        <a:t>DISCRETO</a:t>
                      </a:r>
                    </a:p>
                  </a:txBody>
                  <a:tcPr marL="7620" marR="7620" marT="76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218105">
                <a:tc>
                  <a:txBody>
                    <a:bodyPr/>
                    <a:lstStyle/>
                    <a:p>
                      <a:pPr algn="l" fontAlgn="b"/>
                      <a:r>
                        <a:rPr lang="it-IT" sz="1100" b="0" i="0" u="none" strike="noStrike">
                          <a:solidFill>
                            <a:srgbClr val="000000"/>
                          </a:solidFill>
                          <a:effectLst/>
                          <a:latin typeface="Calibri" panose="020F0502020204030204" pitchFamily="34" charset="0"/>
                        </a:rPr>
                        <a:t>SUFFICIENTE</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Calibri" panose="020F0502020204030204" pitchFamily="34" charset="0"/>
                        </a:rPr>
                        <a:t>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218105">
                <a:tc>
                  <a:txBody>
                    <a:bodyPr/>
                    <a:lstStyle/>
                    <a:p>
                      <a:pPr algn="l" fontAlgn="b"/>
                      <a:r>
                        <a:rPr lang="it-IT" sz="1100" b="0" i="0" u="none" strike="noStrike">
                          <a:solidFill>
                            <a:srgbClr val="000000"/>
                          </a:solidFill>
                          <a:effectLst/>
                          <a:latin typeface="Calibri" panose="020F0502020204030204" pitchFamily="34" charset="0"/>
                        </a:rPr>
                        <a:t>NON SUFFC. </a:t>
                      </a:r>
                    </a:p>
                  </a:txBody>
                  <a:tcPr marL="7620" marR="7620" marT="76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Calibri" panose="020F050202020403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pic>
        <p:nvPicPr>
          <p:cNvPr id="9" name="Immagine 8">
            <a:extLst>
              <a:ext uri="{FF2B5EF4-FFF2-40B4-BE49-F238E27FC236}">
                <a16:creationId xmlns:a16="http://schemas.microsoft.com/office/drawing/2014/main" id="{4FBA1C70-74AC-26AC-3E42-96E3FFB18F95}"/>
              </a:ext>
            </a:extLst>
          </p:cNvPr>
          <p:cNvPicPr>
            <a:picLocks noChangeAspect="1"/>
          </p:cNvPicPr>
          <p:nvPr/>
        </p:nvPicPr>
        <p:blipFill>
          <a:blip r:embed="rId2"/>
          <a:stretch>
            <a:fillRect/>
          </a:stretch>
        </p:blipFill>
        <p:spPr>
          <a:xfrm>
            <a:off x="2690411" y="1286013"/>
            <a:ext cx="6700085" cy="2731245"/>
          </a:xfrm>
          <a:prstGeom prst="rect">
            <a:avLst/>
          </a:prstGeom>
        </p:spPr>
      </p:pic>
    </p:spTree>
    <p:extLst>
      <p:ext uri="{BB962C8B-B14F-4D97-AF65-F5344CB8AC3E}">
        <p14:creationId xmlns:p14="http://schemas.microsoft.com/office/powerpoint/2010/main" val="40429838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73EDE487-EF5C-4E3A-89EA-C4A4C06ADA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CE4DFFA-4044-499B-B253-CECDC4E80F81}">
  <ds:schemaRefs>
    <ds:schemaRef ds:uri="http://schemas.microsoft.com/sharepoint/v3/contenttype/forms"/>
  </ds:schemaRefs>
</ds:datastoreItem>
</file>

<file path=customXml/itemProps3.xml><?xml version="1.0" encoding="utf-8"?>
<ds:datastoreItem xmlns:ds="http://schemas.openxmlformats.org/officeDocument/2006/customXml" ds:itemID="{52F2E390-9EA7-455D-AC1E-A444746248A2}">
  <ds:schemaRefs>
    <ds:schemaRef ds:uri="http://www.w3.org/XML/1998/namespace"/>
    <ds:schemaRef ds:uri="http://purl.org/dc/dcmitype/"/>
    <ds:schemaRef ds:uri="http://schemas.microsoft.com/office/2006/documentManagement/types"/>
    <ds:schemaRef ds:uri="71af3243-3dd4-4a8d-8c0d-dd76da1f02a5"/>
    <ds:schemaRef ds:uri="http://schemas.openxmlformats.org/package/2006/metadata/core-properties"/>
    <ds:schemaRef ds:uri="http://purl.org/dc/terms/"/>
    <ds:schemaRef ds:uri="http://schemas.microsoft.com/office/infopath/2007/PartnerControls"/>
    <ds:schemaRef ds:uri="16c05727-aa75-4e4a-9b5f-8a80a1165891"/>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Presentazione per scuola elementare</Template>
  <TotalTime>794</TotalTime>
  <Words>616</Words>
  <Application>Microsoft Office PowerPoint</Application>
  <PresentationFormat>Widescreen</PresentationFormat>
  <Paragraphs>213</Paragraphs>
  <Slides>6</Slides>
  <Notes>0</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6</vt:i4>
      </vt:variant>
    </vt:vector>
  </HeadingPairs>
  <TitlesOfParts>
    <vt:vector size="12" baseType="lpstr">
      <vt:lpstr>Arial</vt:lpstr>
      <vt:lpstr>Calibri</vt:lpstr>
      <vt:lpstr>Calibri Light</vt:lpstr>
      <vt:lpstr>Comic Sans MS</vt:lpstr>
      <vt:lpstr>1_Tema di Office</vt:lpstr>
      <vt:lpstr>2_Tema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ANNO SCOLASTICO 2020/2021</dc:title>
  <dc:creator>lucia di muro</dc:creator>
  <cp:lastModifiedBy>User</cp:lastModifiedBy>
  <cp:revision>134</cp:revision>
  <dcterms:created xsi:type="dcterms:W3CDTF">2020-12-13T17:08:53Z</dcterms:created>
  <dcterms:modified xsi:type="dcterms:W3CDTF">2025-06-23T07:51:25Z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