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9" r:id="rId3"/>
    <p:sldId id="294" r:id="rId4"/>
    <p:sldId id="288" r:id="rId5"/>
    <p:sldId id="289" r:id="rId6"/>
    <p:sldId id="295" r:id="rId7"/>
    <p:sldId id="297" r:id="rId8"/>
    <p:sldId id="296" r:id="rId9"/>
    <p:sldId id="298" r:id="rId10"/>
    <p:sldId id="299" r:id="rId11"/>
    <p:sldId id="304" r:id="rId12"/>
    <p:sldId id="300" r:id="rId13"/>
    <p:sldId id="309" r:id="rId14"/>
    <p:sldId id="301" r:id="rId15"/>
    <p:sldId id="302" r:id="rId16"/>
    <p:sldId id="306" r:id="rId17"/>
    <p:sldId id="307" r:id="rId18"/>
    <p:sldId id="308" r:id="rId19"/>
    <p:sldId id="310" r:id="rId20"/>
    <p:sldId id="326" r:id="rId21"/>
    <p:sldId id="311" r:id="rId22"/>
    <p:sldId id="313" r:id="rId23"/>
    <p:sldId id="314" r:id="rId24"/>
    <p:sldId id="315" r:id="rId25"/>
    <p:sldId id="343" r:id="rId26"/>
    <p:sldId id="316" r:id="rId27"/>
    <p:sldId id="317" r:id="rId28"/>
    <p:sldId id="319" r:id="rId29"/>
    <p:sldId id="320" r:id="rId30"/>
    <p:sldId id="321" r:id="rId31"/>
    <p:sldId id="322" r:id="rId32"/>
    <p:sldId id="323" r:id="rId33"/>
    <p:sldId id="325" r:id="rId34"/>
    <p:sldId id="331" r:id="rId35"/>
    <p:sldId id="312" r:id="rId36"/>
    <p:sldId id="327" r:id="rId37"/>
    <p:sldId id="328" r:id="rId38"/>
    <p:sldId id="329" r:id="rId39"/>
    <p:sldId id="330" r:id="rId40"/>
    <p:sldId id="341" r:id="rId41"/>
    <p:sldId id="257" r:id="rId42"/>
    <p:sldId id="337" r:id="rId43"/>
    <p:sldId id="338" r:id="rId44"/>
    <p:sldId id="339" r:id="rId45"/>
    <p:sldId id="340" r:id="rId46"/>
    <p:sldId id="342" r:id="rId4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6B6DA"/>
    <a:srgbClr val="FF3300"/>
    <a:srgbClr val="FF6600"/>
    <a:srgbClr val="FF9900"/>
    <a:srgbClr val="00FF00"/>
    <a:srgbClr val="FF3399"/>
    <a:srgbClr val="3366FF"/>
    <a:srgbClr val="FF9933"/>
    <a:srgbClr val="198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15215-1971-48C2-AFBB-6E2961AC3E83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C7532-CDC7-4D33-877C-E846000C7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7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C7532-CDC7-4D33-877C-E846000C75E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2399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C7532-CDC7-4D33-877C-E846000C75E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649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C7532-CDC7-4D33-877C-E846000C75E4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1720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C7532-CDC7-4D33-877C-E846000C75E4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538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C7532-CDC7-4D33-877C-E846000C75E4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0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23A308-789A-83A9-61D0-0BC701B80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390624-8E4A-EBA0-6C42-24216C7AE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4DC0D1-AA9D-73AB-EC64-628DAE304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8BB197-85EF-D5E4-D958-2FAF9E965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24D186-8D3A-4711-2E9A-FB17C4C2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235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D829BE-67E6-D091-2F65-965EA3F6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9B5850-6EF5-9525-9072-2CFE7E580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79D354-2104-700F-54A3-B6A3E790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8CD28B-6CA0-A040-06C5-587A337AC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C78070-B647-428D-F6F9-A8E75E19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313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82C43C-D941-660F-BCCA-B5EA04DCA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8FB248-B971-D465-5B1A-1E5FFE084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9E4B2E-172D-EECE-EFF5-A18A85A0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317A85-6E34-7CD9-18D3-9B9CE7955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E7D3D0-7F44-B69E-CBBB-1370B563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741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955535-4819-7140-D6AE-86C5F0721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9EF60B-98A6-D237-1A6D-59BDEA446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2621068-3EE1-1804-0C7F-F73BDCCCA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21DB4D-DEEB-2C32-42BA-B7F0DDF84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093F40-EE3F-4BBA-23AF-075709F97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D29D83-2673-3C2E-928F-49C2BD90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544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D35B96-BA35-454E-22C4-464658551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A9F9DC-4F5F-FE27-B0CD-8C85B9AC6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0A873C5-6845-1121-19AA-D4ED73AA3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30AABFE-0847-33F7-7482-A73DEF411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D2F67AF-05DE-CE02-63A3-21DAF9415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4428C1B-8737-9B06-0A6B-F98E71AF0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306CD8F-AC53-C080-9A34-80AFB5A0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9B86DB8-513A-0095-8A3D-E4AAD21DD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30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A37868-D253-7122-A9B4-78E67685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B122190-D3A3-79AB-89B7-2BB5E868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D5346A-4D15-B596-0D67-629F871C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61BAD0D-1006-FDD4-5590-4E10DCA35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570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E63E66A-2A58-CC87-382D-4863FF45A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42948E5-8D95-3D91-521C-D8E941FCD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EC61D6-1897-A745-CF29-80DB286E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24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924CE2-80D3-605F-965D-C3EF68A63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C8B687-A1A1-F9F3-18C2-B28B73754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4988D1C-0101-A684-635F-01886F43B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C67AAE-4713-E875-9F7C-0748424B8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B80365-0AF6-C964-03E9-28BB7D61E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455B393-B7A1-F719-8341-61684A06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750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C33ED-871F-96C1-F5FC-1D7B8FB25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D91E45B-0E2E-0BDE-4858-7D5B898969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D9E2FE1-25F1-AD24-908A-A9932854F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9E382B-0124-63E2-DB05-58BE7585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8A5F51-94FF-CB4E-7A34-B9374ED18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715BC17-25AC-0D2B-F265-5FC8CBF63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423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146A6E-3CB7-7289-E281-FAE5F197A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8FA137C-34AD-C35F-8A06-A81B08D0E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FB25D5-9637-568C-ABAF-BDE425894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6C7B86-E7EB-ADAB-846E-33F9FFFC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0806EA-AE83-8141-5B50-38D2900E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60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A66A5CE-1406-25E7-49F6-0CE8C20C3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38206F8-5FAD-7159-BC5C-C825A87B6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716115-A5EC-48EB-C16A-377995FFC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FD857A-7BC3-2DCF-D207-BAEFE666B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B0254A-4414-1E77-C1E1-3CF8AD14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533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A273C84-41CA-070D-32D9-387EE5E17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87EF26B-0857-B0FA-FAE6-5CF516081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45181-13F1-C4E7-39BD-B497E0DFC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FFE7A-2153-436B-A475-64F7DD679D9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691EA8-DAD6-028C-48D8-A686E4FA3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72BB46-C7CD-88AF-13A7-CFB40690F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594B9-B35A-4E12-94C4-BC9272A2E4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9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Ezo5MEmXvYFb75dXBF2LJVdDQK8COdG9/view?usp=sharing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ickson.it/it/nuove-indicazioni-nazionali-per-la-scuola-dell-infanzia-e-primo-ciclo-di-istruzione" TargetMode="External"/><Relationship Id="rId2" Type="http://schemas.openxmlformats.org/officeDocument/2006/relationships/hyperlink" Target="https://www.mim.gov.it/documents/20182/10554370/curricolo_web.pdf/f91c31a0-5ed4-65f3-bfea-fb49adaba55f?version=1.0&amp;t=1773224873548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anoma.it/nuove-indicazioni-nazionali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29C4E0"/>
            </a:gs>
            <a:gs pos="100000">
              <a:srgbClr val="1985C6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3606ED5-6C72-59EA-2603-EFA23AB2FD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805"/>
          <a:stretch>
            <a:fillRect/>
          </a:stretch>
        </p:blipFill>
        <p:spPr>
          <a:xfrm>
            <a:off x="377159" y="220383"/>
            <a:ext cx="2464364" cy="2318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E62E21C-3584-F166-E484-A542573376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37" t="12356"/>
          <a:stretch/>
        </p:blipFill>
        <p:spPr>
          <a:xfrm>
            <a:off x="9458631" y="220383"/>
            <a:ext cx="2356209" cy="2300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9997C05-798D-7429-59CE-B62888D2689D}"/>
              </a:ext>
            </a:extLst>
          </p:cNvPr>
          <p:cNvSpPr txBox="1"/>
          <p:nvPr/>
        </p:nvSpPr>
        <p:spPr>
          <a:xfrm>
            <a:off x="377159" y="2538974"/>
            <a:ext cx="1164769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8800" b="1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“NUOVE INDICAZIONI NAZIONALI 2025”</a:t>
            </a:r>
          </a:p>
          <a:p>
            <a:pPr algn="ctr"/>
            <a:r>
              <a:rPr lang="it-IT" sz="8800" b="1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D.M. 221/2025</a:t>
            </a:r>
          </a:p>
        </p:txBody>
      </p:sp>
    </p:spTree>
    <p:extLst>
      <p:ext uri="{BB962C8B-B14F-4D97-AF65-F5344CB8AC3E}">
        <p14:creationId xmlns:p14="http://schemas.microsoft.com/office/powerpoint/2010/main" val="4136799793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D8ADBB-BD3A-9E59-4959-77D917921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B85274B-A89B-D115-28DC-05A82266698C}"/>
              </a:ext>
            </a:extLst>
          </p:cNvPr>
          <p:cNvSpPr txBox="1"/>
          <p:nvPr/>
        </p:nvSpPr>
        <p:spPr>
          <a:xfrm>
            <a:off x="235975" y="249099"/>
            <a:ext cx="118773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PREMESSE CULTURALI ALLE INDICAZIONI NAZIONALI PER IL CURRICOLO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DC6E23E-610D-A214-056D-E2260463A132}"/>
              </a:ext>
            </a:extLst>
          </p:cNvPr>
          <p:cNvSpPr txBox="1"/>
          <p:nvPr/>
        </p:nvSpPr>
        <p:spPr>
          <a:xfrm>
            <a:off x="235975" y="1572538"/>
            <a:ext cx="1021571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PERSONA, SCUOLA, FAMIGLIA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  <a:latin typeface="Avenir-Black"/>
              </a:rPr>
              <a:t>Scuole e famiglie in un nuovo patto di alleanza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Insegnante professionista e Magister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5A5CA1B-58CD-8162-4D19-B4A277BF1ED7}"/>
              </a:ext>
            </a:extLst>
          </p:cNvPr>
          <p:cNvSpPr txBox="1"/>
          <p:nvPr/>
        </p:nvSpPr>
        <p:spPr>
          <a:xfrm>
            <a:off x="309716" y="3121980"/>
            <a:ext cx="1151849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FF3300"/>
                </a:solidFill>
              </a:rPr>
              <a:t>SCUOLA E NUOVO UMANESIMO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  <a:latin typeface="Avenir-Black"/>
              </a:rPr>
              <a:t>Libertà, cura di sé ed etica del rispetto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Scuola che educa alle relazioni, all’empatia e al rispetto della persona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Scuola che sa creare culture educative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Cura del pianeta e governo della tecnica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Scuola che integra le tecnologie digitali con prudenza e senso critico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Scrivere è…vivere. E si apprende a scuola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Scuola che sa essere inclusiva</a:t>
            </a:r>
          </a:p>
        </p:txBody>
      </p:sp>
    </p:spTree>
    <p:extLst>
      <p:ext uri="{BB962C8B-B14F-4D97-AF65-F5344CB8AC3E}">
        <p14:creationId xmlns:p14="http://schemas.microsoft.com/office/powerpoint/2010/main" val="126352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32792"/>
            <a:ext cx="118773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COMPETENZE CHIAVE</a:t>
            </a:r>
          </a:p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RACCOMANDAZIONE EUROPEA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334298" y="1248079"/>
            <a:ext cx="117790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0000FF"/>
                </a:solidFill>
              </a:rPr>
              <a:t>Il sistema scolastico italiano assume come orizzonte di riferimento il quadro delle competenze-chiave per l’apprendimento permanente definite dal Parlamento europeo e dal Consiglio dell’Unione europea (Raccomandazione del Consiglio del 22 maggio 2018): 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1. Competenza alfabetica funzionale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2. Competenza multilinguistica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3. Competenza matematica e competenza in scienze, tecnologie e ingegneria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4. Competenza digitale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5. Competenza personale, sociale e capacità di imparare a imparare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6. Competenza in materia di cittadinanza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7. Competenza imprenditoriale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8. Competenza in materia di consapevolezza ed espressione culturali.</a:t>
            </a:r>
            <a:endParaRPr lang="it-IT" sz="2400" dirty="0">
              <a:solidFill>
                <a:srgbClr val="0000FF"/>
              </a:solidFill>
            </a:endParaRPr>
          </a:p>
          <a:p>
            <a:endParaRPr lang="it-IT" sz="1600" dirty="0">
              <a:solidFill>
                <a:srgbClr val="0000FF"/>
              </a:solidFill>
            </a:endParaRPr>
          </a:p>
          <a:p>
            <a:r>
              <a:rPr lang="it-IT" sz="2400" dirty="0">
                <a:solidFill>
                  <a:srgbClr val="0000FF"/>
                </a:solidFill>
              </a:rPr>
              <a:t>A queste si aggiunge la Raccomandazione del Consiglio dell’Unione europea del 23 novembre 2023 che raccomanda l’introduzione dell’insegnamento dell’informatica fin dall’inizio dell’istruzione obbligatoria.</a:t>
            </a:r>
          </a:p>
        </p:txBody>
      </p:sp>
    </p:spTree>
    <p:extLst>
      <p:ext uri="{BB962C8B-B14F-4D97-AF65-F5344CB8AC3E}">
        <p14:creationId xmlns:p14="http://schemas.microsoft.com/office/powerpoint/2010/main" val="203337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F0CA7-A564-BBF3-4E06-DA32A213C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0DC273-806E-991D-4F0F-DC749E6D8131}"/>
              </a:ext>
            </a:extLst>
          </p:cNvPr>
          <p:cNvSpPr txBox="1"/>
          <p:nvPr/>
        </p:nvSpPr>
        <p:spPr>
          <a:xfrm>
            <a:off x="226143" y="150777"/>
            <a:ext cx="11877367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PROFILO DELLO STUDENTE </a:t>
            </a:r>
          </a:p>
          <a:p>
            <a:pPr algn="just"/>
            <a:r>
              <a:rPr lang="it-IT" sz="34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Il profilo descrive in forma essenziale le competenze riferite alle discipline di insegnamento e al pieno esercizio della cittadinanza che lo/la studente/studentessa dovrebbe  dimostrare di possedere al termine del primo ciclo di istruzione. Il profilo comprende:</a:t>
            </a:r>
          </a:p>
          <a:p>
            <a:pPr algn="just"/>
            <a:endParaRPr lang="it-IT" sz="3400" b="1" dirty="0">
              <a:ln>
                <a:solidFill>
                  <a:srgbClr val="002060"/>
                </a:solidFill>
              </a:ln>
              <a:solidFill>
                <a:srgbClr val="0000FF"/>
              </a:solidFill>
            </a:endParaRPr>
          </a:p>
          <a:p>
            <a:pPr algn="ctr"/>
            <a:r>
              <a:rPr lang="it-IT" sz="3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COMPETENZE AL TERMINE DEL I CICLO (PRESCRITTIVE)</a:t>
            </a:r>
            <a:endParaRPr lang="it-IT" sz="3400" b="1" dirty="0">
              <a:ln>
                <a:solidFill>
                  <a:srgbClr val="002060"/>
                </a:solidFill>
              </a:ln>
              <a:solidFill>
                <a:srgbClr val="0000FF"/>
              </a:solidFill>
            </a:endParaRPr>
          </a:p>
          <a:p>
            <a:pPr algn="ctr"/>
            <a:r>
              <a:rPr lang="it-IT" sz="3400" b="1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DECLINATE IN… </a:t>
            </a:r>
          </a:p>
          <a:p>
            <a:pPr algn="ctr"/>
            <a:r>
              <a:rPr lang="it-IT" sz="3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OBIETTIVI GENERALI DEL PROCESSO FORMATIVO (PRESCRITTIVI) </a:t>
            </a:r>
          </a:p>
          <a:p>
            <a:pPr algn="ctr"/>
            <a:r>
              <a:rPr lang="it-IT" sz="34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AL TERMINE DELLA SCUOLA PRIMARIA </a:t>
            </a:r>
          </a:p>
          <a:p>
            <a:pPr algn="ctr"/>
            <a:r>
              <a:rPr lang="it-IT" sz="34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AL TERMINE DELLA SCUOLA SECONDARIA DI I GRADO </a:t>
            </a:r>
          </a:p>
        </p:txBody>
      </p:sp>
    </p:spTree>
    <p:extLst>
      <p:ext uri="{BB962C8B-B14F-4D97-AF65-F5344CB8AC3E}">
        <p14:creationId xmlns:p14="http://schemas.microsoft.com/office/powerpoint/2010/main" val="402841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6ED1B-5BB4-3723-1639-F51D0973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57B199-A040-4A93-8173-25288E91D935}"/>
              </a:ext>
            </a:extLst>
          </p:cNvPr>
          <p:cNvSpPr txBox="1"/>
          <p:nvPr/>
        </p:nvSpPr>
        <p:spPr>
          <a:xfrm>
            <a:off x="157316" y="164391"/>
            <a:ext cx="11877367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L’ORGANIZZAZIONE DEL CURRICOLO DI SCUOLA</a:t>
            </a:r>
          </a:p>
          <a:p>
            <a:pPr algn="ctr"/>
            <a:endParaRPr lang="it-IT" sz="3600" b="1" dirty="0">
              <a:ln>
                <a:solidFill>
                  <a:srgbClr val="002060"/>
                </a:solidFill>
              </a:ln>
              <a:solidFill>
                <a:srgbClr val="FF0000"/>
              </a:solidFill>
            </a:endParaRPr>
          </a:p>
          <a:p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Le Indicazioni Nazionali propongono: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Valorizzazione delle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conoscenze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Professionalità docente fondata sulla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collegialità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Formazione continua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non solo come approfondimento disciplinare, ma come potenziamento delle competenze relazionali, didattiche e valutative.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Principio del "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non multa, sed </a:t>
            </a:r>
            <a:r>
              <a:rPr lang="it-IT" sz="3200" dirty="0" err="1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multum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"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scegliendo conoscenze rilevanti, significative, essenziali.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Valutazione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come atto di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valorizzazione,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risultato di un processo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collegiale,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fondata sulla corresponsabilità, strumento di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orientamento.</a:t>
            </a:r>
          </a:p>
        </p:txBody>
      </p:sp>
    </p:spTree>
    <p:extLst>
      <p:ext uri="{BB962C8B-B14F-4D97-AF65-F5344CB8AC3E}">
        <p14:creationId xmlns:p14="http://schemas.microsoft.com/office/powerpoint/2010/main" val="136166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49099"/>
            <a:ext cx="118773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LA SCUOLA DELL’INFANZIA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2001103"/>
            <a:ext cx="1177904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</a:rPr>
              <a:t>LA SCUOLA DELL’INFANZIA riveste un ruolo strategico e parte integrante del </a:t>
            </a:r>
            <a:r>
              <a:rPr lang="it-IT" sz="2800" b="1" dirty="0">
                <a:solidFill>
                  <a:srgbClr val="FF0000"/>
                </a:solidFill>
              </a:rPr>
              <a:t>Sistema integrato «</a:t>
            </a:r>
            <a:r>
              <a:rPr lang="it-IT" sz="2800" b="1" dirty="0" err="1">
                <a:solidFill>
                  <a:srgbClr val="FF0000"/>
                </a:solidFill>
              </a:rPr>
              <a:t>zerosei</a:t>
            </a:r>
            <a:r>
              <a:rPr lang="it-IT" sz="2800" b="1" dirty="0">
                <a:solidFill>
                  <a:srgbClr val="FF0000"/>
                </a:solidFill>
              </a:rPr>
              <a:t>» </a:t>
            </a:r>
            <a:r>
              <a:rPr lang="it-IT" sz="2800" b="1" dirty="0">
                <a:solidFill>
                  <a:srgbClr val="0000FF"/>
                </a:solidFill>
              </a:rPr>
              <a:t>( </a:t>
            </a:r>
            <a:r>
              <a:rPr lang="it-IT" sz="2800" b="1" dirty="0" err="1">
                <a:solidFill>
                  <a:srgbClr val="0000FF"/>
                </a:solidFill>
              </a:rPr>
              <a:t>D.Lgs.</a:t>
            </a:r>
            <a:r>
              <a:rPr lang="it-IT" sz="2800" b="1" dirty="0">
                <a:solidFill>
                  <a:srgbClr val="0000FF"/>
                </a:solidFill>
              </a:rPr>
              <a:t> 65/2017-Linee guida D.M. 334/2021).</a:t>
            </a:r>
          </a:p>
          <a:p>
            <a:r>
              <a:rPr lang="it-IT" sz="2800" b="1" dirty="0">
                <a:solidFill>
                  <a:srgbClr val="0000FF"/>
                </a:solidFill>
              </a:rPr>
              <a:t>Le principali finalità: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Maturazione dell’identità personale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Progressiva conquista dell’autonomia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Promozione di una crescita armonica ed equilibrata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Promozione del benessere psico fisico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Costruzione di relazioni sociali positive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Sviluppo di competenze comunicative, linguistiche, espressive, riflessive.</a:t>
            </a:r>
          </a:p>
        </p:txBody>
      </p:sp>
    </p:spTree>
    <p:extLst>
      <p:ext uri="{BB962C8B-B14F-4D97-AF65-F5344CB8AC3E}">
        <p14:creationId xmlns:p14="http://schemas.microsoft.com/office/powerpoint/2010/main" val="58907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49099"/>
            <a:ext cx="118773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LA SCUOLA DELL’INFANZIA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1695649"/>
            <a:ext cx="11779044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</a:rPr>
              <a:t>I Campi di esperienza, mantenuti nelle Indicazioni 2025, sono così declinati: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Il sé e l’altro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Il corpo e il movimento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Immagini, suoni, colori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I discorsi e le parole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La conoscenza del mondo</a:t>
            </a:r>
          </a:p>
          <a:p>
            <a:r>
              <a:rPr lang="it-IT" sz="2800" b="1" dirty="0">
                <a:solidFill>
                  <a:srgbClr val="0000FF"/>
                </a:solidFill>
              </a:rPr>
              <a:t>I Campi di esperienza sono così strutturati: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Finalità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Competenze attese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Obiettivi specifici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rgbClr val="0000FF"/>
                </a:solidFill>
              </a:rPr>
              <a:t>Suggerimenti riferiti alle conoscenze e alle metodologie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it-IT" sz="2800" b="1" dirty="0">
              <a:solidFill>
                <a:srgbClr val="0000FF"/>
              </a:solidFill>
            </a:endParaRPr>
          </a:p>
          <a:p>
            <a:endParaRPr lang="it-IT" sz="2800" dirty="0">
              <a:solidFill>
                <a:srgbClr val="0000FF"/>
              </a:solidFill>
            </a:endParaRPr>
          </a:p>
          <a:p>
            <a:endParaRPr lang="it-IT" sz="2800" b="1" dirty="0">
              <a:solidFill>
                <a:srgbClr val="0000FF"/>
              </a:solidFill>
            </a:endParaRPr>
          </a:p>
          <a:p>
            <a:endParaRPr lang="it-IT" sz="2800" b="1" dirty="0">
              <a:solidFill>
                <a:srgbClr val="0000FF"/>
              </a:solidFill>
            </a:endParaRPr>
          </a:p>
          <a:p>
            <a:endParaRPr lang="it-IT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4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45807" y="98174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LA SCUOLA DELL’INFANZIA: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NOVITA’ E INDICAZIONI PER IL CURRICOLO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176981" y="2049145"/>
            <a:ext cx="117790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solidFill>
                  <a:srgbClr val="0000FF"/>
                </a:solidFill>
              </a:rPr>
              <a:t>Le Indicazioni 2025 non introducono nuovi contenuti, ma richiedono per ciascun campo di esperienza maggiore intenzionalità curriculare nella dimensione della progettazione e della documentazione.</a:t>
            </a:r>
          </a:p>
          <a:p>
            <a:pPr algn="just"/>
            <a:r>
              <a:rPr lang="it-IT" sz="2400" b="1" dirty="0">
                <a:solidFill>
                  <a:srgbClr val="FF0000"/>
                </a:solidFill>
              </a:rPr>
              <a:t>IL SÉ E L’ALTRO</a:t>
            </a:r>
            <a:r>
              <a:rPr lang="it-IT" sz="2400" dirty="0">
                <a:solidFill>
                  <a:srgbClr val="FF0000"/>
                </a:solidFill>
              </a:rPr>
              <a:t>: </a:t>
            </a:r>
            <a:r>
              <a:rPr lang="it-IT" sz="2400" dirty="0">
                <a:solidFill>
                  <a:srgbClr val="0000FF"/>
                </a:solidFill>
              </a:rPr>
              <a:t>la dimensione relazionale diventa luogo intenzionale di educazione alla convivenza democratica, alla responsabilità, alla sostenibilità sociale. Il bambino soggetto attivo, capace di partecipazione e di corresponsabilità. Le esperienze di relazione, dialogo, gestione del conflitto da pratiche implicite diventano scelte dichiarate nel curricolo da progettare, documentare, valutare come competenze di cittadinanza. </a:t>
            </a:r>
          </a:p>
          <a:p>
            <a:pPr algn="just"/>
            <a:r>
              <a:rPr lang="it-IT" sz="2400" dirty="0">
                <a:solidFill>
                  <a:srgbClr val="FF0000"/>
                </a:solidFill>
              </a:rPr>
              <a:t>Indicazioni per il Curricolo</a:t>
            </a:r>
            <a:r>
              <a:rPr lang="it-IT" sz="2400" dirty="0">
                <a:solidFill>
                  <a:srgbClr val="0000FF"/>
                </a:solidFill>
              </a:rPr>
              <a:t>: prevedere spazi di partecipazione attiva, valorizzare le differenze come risorsa, progettare attività cooperative, esplicitare competenze di cittadinanza, coinvolgere i bambini nella definizione di regole, documentare strategie di mediazione nei conflitti, rafforzare il ruolo di osservazione e documentazione del docente regista pedagogico.</a:t>
            </a:r>
          </a:p>
        </p:txBody>
      </p:sp>
    </p:spTree>
    <p:extLst>
      <p:ext uri="{BB962C8B-B14F-4D97-AF65-F5344CB8AC3E}">
        <p14:creationId xmlns:p14="http://schemas.microsoft.com/office/powerpoint/2010/main" val="326180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94819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LA SCUOLA DELL’INFANZIA: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NOVITA’ E INDICAZIONI PER IL CURRICOLO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2049145"/>
            <a:ext cx="117790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b="1" dirty="0">
                <a:solidFill>
                  <a:srgbClr val="FF0000"/>
                </a:solidFill>
              </a:rPr>
              <a:t>IL CORPO E IL MOVIMENTO:</a:t>
            </a:r>
            <a:r>
              <a:rPr lang="it-IT" sz="2400" b="1" dirty="0">
                <a:solidFill>
                  <a:srgbClr val="0000FF"/>
                </a:solidFill>
              </a:rPr>
              <a:t> </a:t>
            </a:r>
            <a:r>
              <a:rPr lang="it-IT" sz="2400" dirty="0">
                <a:solidFill>
                  <a:srgbClr val="0000FF"/>
                </a:solidFill>
              </a:rPr>
              <a:t>dal movimento come esperienza motoria spontanea al corpo come luogo di benessere psicofisico, di responsabilità e di cittadinanza.</a:t>
            </a:r>
          </a:p>
          <a:p>
            <a:pPr algn="just"/>
            <a:r>
              <a:rPr lang="it-IT" sz="2400" dirty="0">
                <a:solidFill>
                  <a:srgbClr val="FF0000"/>
                </a:solidFill>
              </a:rPr>
              <a:t>Indicazioni per il Curricolo</a:t>
            </a:r>
            <a:r>
              <a:rPr lang="it-IT" sz="2400" dirty="0">
                <a:solidFill>
                  <a:srgbClr val="0000FF"/>
                </a:solidFill>
              </a:rPr>
              <a:t>: progettare intenzionalmente benessere, salute e sicurezza; strutturare giochi cooperativi e inclusivi; progettare spazi in chiave educativa; documentare le esperienze motorie come sviluppo di competenze; rafforzare osservazione e documentazione del docente, registra del benessere.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IMMAGINI SUONI E COLORI: </a:t>
            </a: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esperienze espressive non possono restare solo laboratori creativi ma devono essere progettate intenzionalmente, collegate a cultura, cittadinanza, identità, documentate come processi simbolici e comunicativi, aperte ai linguaggi presenti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Indicazioni per il Curricolo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integrare riferimenti artistici e culturali; valorizzare musica e suono come linguaggi, integrare linguaggi visivi e digitali; collegare espressione e cittadinanza; rafforzare il ruolo del docente regista simbolico.</a:t>
            </a:r>
            <a:endParaRPr lang="it-IT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36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06478" y="164405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NOVITA’ E INDICAZIONI PER IL CURRICOLO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1984614"/>
            <a:ext cx="1177904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FF0000"/>
                </a:solidFill>
              </a:rPr>
              <a:t>I DISCORSI E LE PAROLE : </a:t>
            </a:r>
            <a:r>
              <a:rPr lang="it-IT" sz="2000" dirty="0">
                <a:solidFill>
                  <a:srgbClr val="0000FF"/>
                </a:solidFill>
              </a:rPr>
              <a:t>Il linguaggio è inteso come strumento di pensiero, argomentazione, inclusione e costruzione della convivenza democratica. La competenza linguistica è esplicitamente collegata alla cittadinanza attiva: le esperienze linguistiche devono essere progettate, osservate e documentate, non lasciate alla sola spontaneità.</a:t>
            </a:r>
          </a:p>
          <a:p>
            <a:pPr algn="just"/>
            <a:r>
              <a:rPr lang="it-IT" sz="2000" dirty="0">
                <a:solidFill>
                  <a:srgbClr val="FF0000"/>
                </a:solidFill>
              </a:rPr>
              <a:t>Indicazioni per il Curricolo: </a:t>
            </a:r>
            <a:r>
              <a:rPr lang="it-IT" sz="2000" dirty="0">
                <a:solidFill>
                  <a:srgbClr val="0000FF"/>
                </a:solidFill>
              </a:rPr>
              <a:t>progettare contesti ricchi di dialogo; strutturare contesti di dialogo intenzionale e di confronto verbale; esplicitare strategie inclusive per facilitare l’accessibilità comunicativa; progettare situazioni di confronto; introdurre pratiche riflessive; valorizzare il linguaggio come partecipazione democratica; riconoscere il docente come regista della parola.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CONOSCENZA DEL MONDO: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vengono rafforzati il pensiero scientifico e matematico, con aperture al pensiero computazionale; la conoscenza del mondo diventa strumento per comprendere e agire responsabilmente. L’esplorazione  deve essere progettata come percorso strutturato con osservazione, ipotesi e riflessione documentate.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Indicazioni per il Curricolo: </a:t>
            </a: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progettare percorsi di </a:t>
            </a:r>
            <a:r>
              <a:rPr kumimoji="0" lang="it-IT" sz="20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osserv</a:t>
            </a:r>
            <a:r>
              <a:rPr lang="it-IT" sz="2000" dirty="0">
                <a:solidFill>
                  <a:srgbClr val="0000FF"/>
                </a:solidFill>
                <a:latin typeface="Calibri" panose="020F0502020204030204"/>
              </a:rPr>
              <a:t>azione, ipotesi e riflessione; rafforzare il linguaggio matematico; integrare educazione alla sostenibilità; introdurre esperienze tecnologiche di base; collegare conoscenza e cittadinanza; rafforzare il ruolo del docente del regista del pensiero scientifico. </a:t>
            </a:r>
            <a:endParaRPr lang="it-IT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34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93291" y="157168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LA SCUOLA DELL’INFANZIA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NOVITA’ E INDICAZIONI PER IL CURRICOLO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112433"/>
            <a:ext cx="1177904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FF0000"/>
                </a:solidFill>
              </a:rPr>
              <a:t>LA SCUOLA DELL’INFANZIA E IL DIGITALE: </a:t>
            </a:r>
            <a:r>
              <a:rPr lang="it-IT" sz="2000" dirty="0">
                <a:solidFill>
                  <a:srgbClr val="0000FF"/>
                </a:solidFill>
              </a:rPr>
              <a:t>emerge l’idea del digitale come dimensione funzionale a esperienze educative più ampie, da integrare con senso critico e prudenza attraverso la mediazione didattica del docente.</a:t>
            </a:r>
          </a:p>
          <a:p>
            <a:pPr algn="just"/>
            <a:r>
              <a:rPr lang="it-IT" sz="2000" dirty="0">
                <a:solidFill>
                  <a:srgbClr val="0000FF"/>
                </a:solidFill>
              </a:rPr>
              <a:t>E avvalersi di una pluralità di linguaggi, compresi quelli multimediali attraverso le tecnologie informatiche. </a:t>
            </a:r>
          </a:p>
          <a:p>
            <a:pPr algn="just"/>
            <a:r>
              <a:rPr lang="it-IT" sz="2000" dirty="0">
                <a:solidFill>
                  <a:srgbClr val="FF0000"/>
                </a:solidFill>
              </a:rPr>
              <a:t>Indicazioni per il Curricolo: </a:t>
            </a:r>
            <a:r>
              <a:rPr lang="it-IT" sz="2000" dirty="0">
                <a:solidFill>
                  <a:srgbClr val="0000FF"/>
                </a:solidFill>
              </a:rPr>
              <a:t>progettare esperienze di esplorazione dei principali linguaggi espressivi ( musicale, artistico, grafico-pittorico, plastico, audiovisivo, drammatico …) anche attraverso l’utilizzo, mediato del docente, delle nuove tecnologie. </a:t>
            </a:r>
          </a:p>
          <a:p>
            <a:pPr algn="just"/>
            <a:r>
              <a:rPr lang="it-IT" sz="2000" b="1" dirty="0">
                <a:solidFill>
                  <a:srgbClr val="FF0000"/>
                </a:solidFill>
              </a:rPr>
              <a:t>LA SCUOLA DELL’INFANZIA E LA LINGUA: </a:t>
            </a:r>
            <a:r>
              <a:rPr lang="it-IT" sz="2000" dirty="0">
                <a:solidFill>
                  <a:srgbClr val="0000FF"/>
                </a:solidFill>
              </a:rPr>
              <a:t>rilevante risulta la promozione di una buona padronanza della lingua italiana  ( orale e scritta) e la familiarizzazione con una seconda lingua, incrementando l’attenzione verso nuovi suoni e segni e verso l’esistenza di culture e lingue diverse.</a:t>
            </a:r>
          </a:p>
          <a:p>
            <a:pPr algn="just"/>
            <a:r>
              <a:rPr lang="it-IT" sz="2000" dirty="0">
                <a:solidFill>
                  <a:srgbClr val="FF0000"/>
                </a:solidFill>
              </a:rPr>
              <a:t>Indicazioni per il Curricolo: </a:t>
            </a:r>
            <a:r>
              <a:rPr lang="it-IT" sz="2000" dirty="0">
                <a:solidFill>
                  <a:srgbClr val="0000FF"/>
                </a:solidFill>
              </a:rPr>
              <a:t>progettare situazioni comunicative reali, che prevedano diverse forme di interazione verbale; esplorare il segno grafico e seguire l’interesse spontaneo dei piccoli per la rappresentazione grafica delle parole notate nell’ambiente, affiancando le attività con la lettura animata di libri per l’infanzia; favorire, attraverso il gioco, l’approccio con una seconda lingua.</a:t>
            </a:r>
          </a:p>
          <a:p>
            <a:pPr algn="just"/>
            <a:endParaRPr lang="it-IT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73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45807" y="157168"/>
            <a:ext cx="118773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DALLA SCUOLA DELL’INFANZIA ALLA SCUOLA PRIMARIA: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PROFILO E COMPETENZE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167149" y="1225689"/>
            <a:ext cx="117790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00FF"/>
                </a:solidFill>
              </a:rPr>
              <a:t>Al termine della scuola dell’infanzia è ragionevole attendersi che ciascun alunno/a abbia sviluppato un </a:t>
            </a:r>
            <a:r>
              <a:rPr lang="it-IT" b="1" dirty="0">
                <a:solidFill>
                  <a:srgbClr val="0000FF"/>
                </a:solidFill>
              </a:rPr>
              <a:t>PROFILO</a:t>
            </a:r>
            <a:r>
              <a:rPr lang="it-IT" dirty="0">
                <a:solidFill>
                  <a:srgbClr val="0000FF"/>
                </a:solidFill>
              </a:rPr>
              <a:t> caratterizzato dal possesso di alcune </a:t>
            </a:r>
            <a:r>
              <a:rPr lang="it-IT" b="1" dirty="0">
                <a:solidFill>
                  <a:srgbClr val="FF0000"/>
                </a:solidFill>
              </a:rPr>
              <a:t>COMPETENZE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rgbClr val="0000FF"/>
                </a:solidFill>
              </a:rPr>
              <a:t>personali, sociali e di cittadinanza, in grado di guidare  </a:t>
            </a:r>
            <a:endParaRPr lang="it-IT" b="1" dirty="0">
              <a:solidFill>
                <a:srgbClr val="0000FF"/>
              </a:solidFill>
            </a:endParaRPr>
          </a:p>
          <a:p>
            <a:pPr algn="just"/>
            <a:r>
              <a:rPr lang="it-IT" b="1" dirty="0">
                <a:solidFill>
                  <a:srgbClr val="FF0000"/>
                </a:solidFill>
              </a:rPr>
              <a:t>COMPETENZE ATTESE AL TERMINE DELLA SCUOLA DELL’INFANZIA:</a:t>
            </a:r>
          </a:p>
          <a:p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identificare e dare un nome alle emozioni e agli stati d’animo propri e altrui; saper trovare una prima risposta alle “grandi domande” sulla vita e sul mondo; aver cura e rispetto di sé, degli altri e dell’ambiente; mostrare autonomia nella gestione dei compiti affidati e curiosità nei confronti di proposte nuove e inaspettate; partecipare alle diverse forme di vita comunitaria per maturare una prima sensibilizzazione alla cittadinanza; giocare</a:t>
            </a:r>
            <a:r>
              <a:rPr lang="it-IT" spc="-4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in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modo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costruttivo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creativo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sapersi</a:t>
            </a:r>
            <a:r>
              <a:rPr lang="it-IT" spc="-3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relazionare</a:t>
            </a:r>
            <a:r>
              <a:rPr lang="it-IT" spc="-4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in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modo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positivo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con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</a:t>
            </a:r>
            <a:r>
              <a:rPr lang="it-IT" spc="-4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pari</a:t>
            </a:r>
            <a:r>
              <a:rPr lang="it-IT" spc="-4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con</a:t>
            </a:r>
            <a:r>
              <a:rPr lang="it-IT" spc="-3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gli</a:t>
            </a:r>
            <a:r>
              <a:rPr lang="it-IT" spc="-2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adulti;</a:t>
            </a:r>
            <a:r>
              <a:rPr lang="it-IT" spc="-2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sapersi orientare nel tempo e riconoscere e valorizzare la propria storia personale e familiare; sapersi</a:t>
            </a:r>
            <a:r>
              <a:rPr lang="it-IT" spc="-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orientare</a:t>
            </a:r>
            <a:r>
              <a:rPr lang="it-IT" spc="-1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1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coordinare</a:t>
            </a:r>
            <a:r>
              <a:rPr lang="it-IT" spc="-1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nello</a:t>
            </a:r>
            <a:r>
              <a:rPr lang="it-IT" spc="-1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spazio e produrre condotte</a:t>
            </a:r>
            <a:r>
              <a:rPr lang="it-IT" spc="-1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motorie</a:t>
            </a:r>
            <a:r>
              <a:rPr lang="it-IT" spc="-1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1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coreutiche</a:t>
            </a:r>
            <a:r>
              <a:rPr lang="it-IT" spc="-10" dirty="0">
                <a:solidFill>
                  <a:srgbClr val="0000FF"/>
                </a:solidFill>
                <a:ea typeface="Times New Roman" panose="02020603050405020304" pitchFamily="18" charset="0"/>
              </a:rPr>
              <a:t>;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possedere</a:t>
            </a:r>
            <a:r>
              <a:rPr lang="it-IT" spc="-5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consapevolezza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della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propria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corporeità,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nelle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sue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molteplici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potenzialità;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aver maturato un corretto schema corporeo, nel rispetto della plasticità neuronale infantile; conoscere il corpo umano e le principali differenze fra i due sessi; riconoscere i segnali del proprio stato di salute; mostrare interesse e originalità nella produzione artistica, avvalendosi di una pluralità di linguaggi (compresi quelli multimediali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attraverso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le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tecnologie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informatiche);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utilizzare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il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linguaggio</a:t>
            </a:r>
            <a:r>
              <a:rPr lang="it-IT" spc="-5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orale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per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esprimersi,</a:t>
            </a:r>
            <a:r>
              <a:rPr lang="it-IT" spc="-5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interagire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con gli altri, raccontare e inventare storie, anche in modalità ludica e drammatizzata; possedere una prima consapevolezza dell’esistenza di lingue e culture diverse e aver familiarizzato con una seconda lingua; sperimentare</a:t>
            </a:r>
            <a:r>
              <a:rPr lang="it-IT" spc="-7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il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gesto</a:t>
            </a:r>
            <a:r>
              <a:rPr lang="it-IT" spc="-7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grafico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7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il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linguaggio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scritto,</a:t>
            </a:r>
            <a:r>
              <a:rPr lang="it-IT" spc="-7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anche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in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forma</a:t>
            </a:r>
            <a:r>
              <a:rPr lang="it-IT" spc="-7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creativa</a:t>
            </a:r>
            <a:r>
              <a:rPr lang="it-IT" spc="-6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7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fantasiosa;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saper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operare</a:t>
            </a:r>
            <a:r>
              <a:rPr lang="it-IT" spc="-7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semplici attività di raggruppamento, ordine, misurazione, quantificazione e confronto di oggetti; aver maturato competenze in ambito logico e procedurale; riconoscere i principali cambiamenti negli organismi animali e vegetali, del ciclo della vita e delle stagioni, a partire dall’osservazione e dall’esplorazione del proprio </a:t>
            </a:r>
            <a:r>
              <a:rPr lang="it-IT" spc="-1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ambiente; s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viluppare di competenze personali di attenzione, autocontrollo e ritenzione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in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memoria,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empatia</a:t>
            </a:r>
            <a:r>
              <a:rPr lang="it-IT" spc="-4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it-IT" spc="-60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consapevolezza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fonologica.</a:t>
            </a:r>
            <a:r>
              <a:rPr lang="it-IT" spc="-55" dirty="0">
                <a:solidFill>
                  <a:srgbClr val="0000FF"/>
                </a:solidFill>
                <a:effectLst/>
                <a:ea typeface="Times New Roman" panose="02020603050405020304" pitchFamily="18" charset="0"/>
              </a:rPr>
              <a:t> </a:t>
            </a:r>
            <a:endParaRPr lang="it-IT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127819" y="88342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LA CONTINUITA’ EDUCATIVA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DALLA SCUOLA DELL’INFANZIA ALLA SCUOLA PRIMARIA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176980" y="2033776"/>
            <a:ext cx="1177904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it-IT" sz="2000" b="1" dirty="0">
              <a:solidFill>
                <a:srgbClr val="FF0000"/>
              </a:solidFill>
            </a:endParaRPr>
          </a:p>
          <a:p>
            <a:pPr algn="just"/>
            <a:r>
              <a:rPr lang="it-IT" sz="2400" b="1" dirty="0">
                <a:solidFill>
                  <a:srgbClr val="FF0000"/>
                </a:solidFill>
              </a:rPr>
              <a:t>CONTINUITA’ EDUCATIVA E CURRICOLO VERTICALE: </a:t>
            </a:r>
            <a:r>
              <a:rPr lang="it-IT" sz="2400" dirty="0">
                <a:solidFill>
                  <a:srgbClr val="0000FF"/>
                </a:solidFill>
              </a:rPr>
              <a:t>si passa da una continuità affidata alle buone pratiche, al dialogo e alla collaborazione tra docenti a una continuità intesa come responsabilità strutturale del Curricolo d’Istituto. La continuità non può essere opzionale, ma deve essere progettata, formalizzata, monitorata, intenzionale e collegiale. </a:t>
            </a:r>
          </a:p>
          <a:p>
            <a:pPr algn="just"/>
            <a:endParaRPr lang="it-IT" sz="2400" b="1" dirty="0">
              <a:solidFill>
                <a:srgbClr val="FF0000"/>
              </a:solidFill>
            </a:endParaRPr>
          </a:p>
          <a:p>
            <a:pPr algn="just"/>
            <a:r>
              <a:rPr lang="it-IT" sz="2400" b="1" dirty="0">
                <a:solidFill>
                  <a:srgbClr val="FF0000"/>
                </a:solidFill>
              </a:rPr>
              <a:t>INDICAZIONI PER IL CURRICOLO</a:t>
            </a:r>
            <a:r>
              <a:rPr lang="it-IT" sz="2400" dirty="0">
                <a:solidFill>
                  <a:srgbClr val="FF0000"/>
                </a:solidFill>
              </a:rPr>
              <a:t>: </a:t>
            </a:r>
            <a:r>
              <a:rPr lang="it-IT" sz="2400" dirty="0">
                <a:solidFill>
                  <a:srgbClr val="0000FF"/>
                </a:solidFill>
              </a:rPr>
              <a:t>esplicitare la continuità nel Curricolo d’Istituto; progettare azioni condivise e documentate; formalizzare spazi e tempi di confronto per sottolineare la responsabilità collegiale della continuità;  rendere visibili connessioni tra campi e discipline nel curricolo verticale;  evitare anticipazioni e frammentazioni; costruire strumenti comuni di osservazione e di documentazione; progettare esperienze e passaggi centrati sull’alunno/a.</a:t>
            </a:r>
          </a:p>
          <a:p>
            <a:pPr algn="just"/>
            <a:endParaRPr lang="it-IT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73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0"/>
            <a:ext cx="118773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LE SCUOLE DEL I CICLO DI ISTRUZIONE</a:t>
            </a:r>
          </a:p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_LE DISCIPLINE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2134614"/>
            <a:ext cx="1107171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ITALIANO ( LINGUA E LETTERATURA)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LINGUA INGLESE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STORIA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GEOGRAFIA</a:t>
            </a:r>
          </a:p>
          <a:p>
            <a:r>
              <a:rPr lang="it-IT" sz="2400" b="1" dirty="0">
                <a:solidFill>
                  <a:srgbClr val="0000FF"/>
                </a:solidFill>
              </a:rPr>
              <a:t>ISTRUZIONE INTEGRATA MATEMATICO SCIENTIFICO TECNOLOGICA (STEM):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MATEMATICA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SCIENZE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TECNOLOGIA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MUSICA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ARTE E IMMAGINE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00FF"/>
                </a:solidFill>
              </a:rPr>
              <a:t>EDUCAZIONE MOTORIA</a:t>
            </a:r>
          </a:p>
        </p:txBody>
      </p:sp>
    </p:spTree>
    <p:extLst>
      <p:ext uri="{BB962C8B-B14F-4D97-AF65-F5344CB8AC3E}">
        <p14:creationId xmlns:p14="http://schemas.microsoft.com/office/powerpoint/2010/main" val="89439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49099"/>
            <a:ext cx="118773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LE SCUOLE DEL I CICLO DI ISTRUZIONE</a:t>
            </a:r>
          </a:p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_STRUTTURA DISCIPLINE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85136" y="2540599"/>
            <a:ext cx="1107171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</a:rPr>
              <a:t>DISCIPLINA…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PERCHE’ SI STUDIA LA DISCIPLINA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COMPETENZE ATTESE AL TERMINE DELLA CLASSE QUINTA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OBIETTIVI SPECIFICI DI APPRENDIMENTO (OSA) AL TERMINE DELLA CLASSE TERZA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OBIETTIVI SPECIFICI DI APPRENDIMENTO (OSA) AL TERMINE DELLA CLASSE QUINTA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CONOSCENZE </a:t>
            </a:r>
          </a:p>
        </p:txBody>
      </p:sp>
    </p:spTree>
    <p:extLst>
      <p:ext uri="{BB962C8B-B14F-4D97-AF65-F5344CB8AC3E}">
        <p14:creationId xmlns:p14="http://schemas.microsoft.com/office/powerpoint/2010/main" val="42830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87435"/>
            <a:ext cx="118773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LINGUA ITALIANA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1851264"/>
            <a:ext cx="1177904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it-IT" dirty="0">
                <a:solidFill>
                  <a:srgbClr val="FF0000"/>
                </a:solidFill>
              </a:rPr>
              <a:t>Alfabetizzazione di base, poi alfabetizzazione funzionale, ortografia. 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La lingua non è un fenomeno spontaneo, sono da valorizzare regole e sintassi; l’ortografia va acquisita in modo sicuro e naturale nei primi anni di scuola.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it-IT" dirty="0">
                <a:solidFill>
                  <a:srgbClr val="FF0000"/>
                </a:solidFill>
              </a:rPr>
              <a:t>Lingua scritta, corsivo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La scuola ha il compito di valorizzare questo patrimonio, con speciale attenzione alla specificità della lingua scritta; il corsivo e la chiarezza: forma di rispetto per gli altri.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it-IT" dirty="0">
                <a:solidFill>
                  <a:srgbClr val="FF0000"/>
                </a:solidFill>
              </a:rPr>
              <a:t>Riassumere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Saper riassumere: capacità di riportare in modo chiaro e preciso i concetti essenziali di un testo orale o scritto.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it-IT" dirty="0">
                <a:solidFill>
                  <a:srgbClr val="FF0000"/>
                </a:solidFill>
              </a:rPr>
              <a:t>Poesie a memoria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L’esercizio rafforza la memoria a breve termine e a lungo termine, l’attenzione e la concentrazione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it-IT" dirty="0">
                <a:solidFill>
                  <a:srgbClr val="FF0000"/>
                </a:solidFill>
              </a:rPr>
              <a:t>Arricchimento anche del lessico disciplinare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L’educazione linguistica è compito dei docenti di tutte le discipline, che operano in modo organico e trasversale.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dirty="0">
                <a:solidFill>
                  <a:srgbClr val="FF0000"/>
                </a:solidFill>
              </a:rPr>
              <a:t>Italiano e NAI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L’acquisizione della lingua italiana per gli alunni di origine straniera è di fondamentale importanza. L’integrazione passa in primo luogo dal poter parlare italiano e dal piacere di farlo.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dirty="0">
                <a:solidFill>
                  <a:srgbClr val="FF0000"/>
                </a:solidFill>
              </a:rPr>
              <a:t>Gusto, piacere, amore per la lettura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Prendere gusto alla lettura attraverso i migliori testi del patrimonio italiano e straniero</a:t>
            </a:r>
            <a:endParaRPr lang="it-IT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0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137503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RIFORMA:LINGUA INGLESE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2011516"/>
            <a:ext cx="1177904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it-IT" sz="2000" b="1" i="0" dirty="0">
                <a:solidFill>
                  <a:srgbClr val="FF0000"/>
                </a:solidFill>
                <a:effectLst/>
              </a:rPr>
              <a:t>Studiare l’inglese per comunicare con il mondo, scambio linguistico e culturale, interculturalità e comprensione reciproca tra i popoli</a:t>
            </a:r>
            <a:br>
              <a:rPr lang="it-IT" sz="2000" b="1" i="0" dirty="0">
                <a:solidFill>
                  <a:srgbClr val="FF0000"/>
                </a:solidFill>
                <a:effectLst/>
              </a:rPr>
            </a:br>
            <a:r>
              <a:rPr lang="it-IT" sz="2000" b="0" i="0" dirty="0">
                <a:solidFill>
                  <a:srgbClr val="0000FF"/>
                </a:solidFill>
                <a:effectLst/>
              </a:rPr>
              <a:t>Enfasi sulla natura multietnica/multiculturale dei paesi di lingua inglese; comprendere le differenze e similitudini con la propria cultura; sviluppare empatia, rispetto e capacità di interazione e mediazione verso individui e contesti di altra cultura.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it-IT" sz="2000" b="1" i="0" dirty="0">
                <a:solidFill>
                  <a:srgbClr val="FF0000"/>
                </a:solidFill>
                <a:effectLst/>
              </a:rPr>
              <a:t>Quattro abilità: ascolto, scrittura, parlato, lettura; strategie di ascolto e lettura</a:t>
            </a:r>
            <a:br>
              <a:rPr lang="it-IT" sz="2000" b="1" i="0" dirty="0">
                <a:solidFill>
                  <a:srgbClr val="000000"/>
                </a:solidFill>
                <a:effectLst/>
              </a:rPr>
            </a:br>
            <a:r>
              <a:rPr lang="it-IT" sz="2000" b="0" i="0" dirty="0">
                <a:solidFill>
                  <a:srgbClr val="0000FF"/>
                </a:solidFill>
                <a:effectLst/>
              </a:rPr>
              <a:t>Livello di uscita dal quinto anno della Scuola primaria: A1 di lingua inglese (Quadro Comune Europeo di Riferimento); comprendere e rispondere a stimoli orali e scritti.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it-IT" sz="2000" b="1" i="0" dirty="0">
                <a:solidFill>
                  <a:srgbClr val="FF0000"/>
                </a:solidFill>
                <a:effectLst/>
              </a:rPr>
              <a:t>Identificare e confrontare aspetti culturali dei paesi anglofoni e la loro natura multietnica</a:t>
            </a:r>
            <a:br>
              <a:rPr lang="it-IT" sz="2000" b="0" i="0" dirty="0">
                <a:solidFill>
                  <a:srgbClr val="000000"/>
                </a:solidFill>
                <a:effectLst/>
              </a:rPr>
            </a:br>
            <a:r>
              <a:rPr lang="it-IT" sz="2000" b="0" i="0" dirty="0">
                <a:solidFill>
                  <a:srgbClr val="0000FF"/>
                </a:solidFill>
                <a:effectLst/>
              </a:rPr>
              <a:t>Riconoscere e comprendere elementi culturali.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it-IT" sz="2000" b="1" i="0" dirty="0">
                <a:solidFill>
                  <a:srgbClr val="FF0000"/>
                </a:solidFill>
                <a:effectLst/>
              </a:rPr>
              <a:t>Giochi e lavoro di gruppo utilizzando l’inglese</a:t>
            </a:r>
            <a:br>
              <a:rPr lang="it-IT" sz="2000" b="1" i="0" dirty="0">
                <a:solidFill>
                  <a:srgbClr val="000000"/>
                </a:solidFill>
                <a:effectLst/>
              </a:rPr>
            </a:br>
            <a:r>
              <a:rPr lang="it-IT" sz="2000" b="0" i="0" dirty="0">
                <a:solidFill>
                  <a:srgbClr val="0000FF"/>
                </a:solidFill>
                <a:effectLst/>
              </a:rPr>
              <a:t>Utilizzare una corretta pronuncia e intonazione</a:t>
            </a:r>
            <a:r>
              <a:rPr lang="it-IT" sz="20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it-IT" sz="2000" b="1" i="0" dirty="0">
                <a:solidFill>
                  <a:srgbClr val="FF0000"/>
                </a:solidFill>
                <a:effectLst/>
              </a:rPr>
              <a:t>Esprimere bisogni, desideri e informazioni in situazioni comuni</a:t>
            </a:r>
            <a:br>
              <a:rPr lang="it-IT" sz="2000" b="0" i="0" dirty="0">
                <a:solidFill>
                  <a:srgbClr val="000000"/>
                </a:solidFill>
                <a:effectLst/>
              </a:rPr>
            </a:br>
            <a:r>
              <a:rPr lang="it-IT" sz="2000" b="0" i="0" dirty="0">
                <a:solidFill>
                  <a:srgbClr val="0000FF"/>
                </a:solidFill>
                <a:effectLst/>
              </a:rPr>
              <a:t>Utilizzare il lessico e le strutture linguistiche di base per la comunicazione quotidiana; interagire in contesti sociali.</a:t>
            </a:r>
          </a:p>
        </p:txBody>
      </p:sp>
    </p:spTree>
    <p:extLst>
      <p:ext uri="{BB962C8B-B14F-4D97-AF65-F5344CB8AC3E}">
        <p14:creationId xmlns:p14="http://schemas.microsoft.com/office/powerpoint/2010/main" val="11842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14633" y="78509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RIFORMA:STORIA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314633" y="2063272"/>
            <a:ext cx="1177904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Continuità passato-presente-futuro</a:t>
            </a:r>
          </a:p>
          <a:p>
            <a:pPr algn="just"/>
            <a:r>
              <a:rPr lang="it-IT" sz="2000" dirty="0">
                <a:solidFill>
                  <a:srgbClr val="0000FF"/>
                </a:solidFill>
              </a:rPr>
              <a:t>Obiettivo della storia dare agli/</a:t>
            </a:r>
            <a:r>
              <a:rPr lang="it-IT" sz="2000" dirty="0" err="1">
                <a:solidFill>
                  <a:srgbClr val="0000FF"/>
                </a:solidFill>
              </a:rPr>
              <a:t>lle</a:t>
            </a:r>
            <a:r>
              <a:rPr lang="it-IT" sz="2000" dirty="0">
                <a:solidFill>
                  <a:srgbClr val="0000FF"/>
                </a:solidFill>
              </a:rPr>
              <a:t> alunni/e la consapevolezza che la dimensione esistenziale non si esaurisce nella contemporaneità, ma che tale dimensione è l’esito delle vicende vissute da chi li ha preceduti.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Centralità dell’Occidente </a:t>
            </a:r>
          </a:p>
          <a:p>
            <a:pPr algn="just"/>
            <a:r>
              <a:rPr lang="it-IT" sz="2000" dirty="0">
                <a:solidFill>
                  <a:srgbClr val="0000FF"/>
                </a:solidFill>
              </a:rPr>
              <a:t>Prospettiva nazionale e occidentale, con una forte marcatura identitaria.</a:t>
            </a:r>
          </a:p>
          <a:p>
            <a:pPr algn="just"/>
            <a:r>
              <a:rPr lang="it-IT" sz="2000" dirty="0">
                <a:solidFill>
                  <a:srgbClr val="0000FF"/>
                </a:solidFill>
              </a:rPr>
              <a:t>Integrazione di alunni/e provenienti  da altre culture diventa integrazione identitaria (conoscenza identità storico-culturale del paese in cui si vive)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3300"/>
                </a:solidFill>
              </a:rPr>
              <a:t>Dalle fonti alla narrazione </a:t>
            </a:r>
          </a:p>
          <a:p>
            <a:pPr algn="just"/>
            <a:r>
              <a:rPr lang="it-IT" sz="2000" dirty="0">
                <a:solidFill>
                  <a:srgbClr val="0000FF"/>
                </a:solidFill>
              </a:rPr>
              <a:t>Dall’approccio irrealistico di formare alunni/e in grado di leggere e interpretare le fonti, alla dimensione narrativa, senza cadere nel nozionismo.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Nuova periodizzazione</a:t>
            </a:r>
          </a:p>
          <a:p>
            <a:pPr algn="just"/>
            <a:r>
              <a:rPr lang="it-IT" sz="2000" dirty="0">
                <a:solidFill>
                  <a:srgbClr val="0000FF"/>
                </a:solidFill>
              </a:rPr>
              <a:t>Dalla prima alla seconda: conoscenza della storia nazionale e dei luoghi vissuti;  dimensione del tempo e dei luoghi in base all’esperienza quotidiana.</a:t>
            </a:r>
          </a:p>
          <a:p>
            <a:pPr algn="just"/>
            <a:r>
              <a:rPr lang="it-IT" sz="2000" dirty="0">
                <a:solidFill>
                  <a:srgbClr val="0000FF"/>
                </a:solidFill>
              </a:rPr>
              <a:t>Dalla terza alla quinta: dalla Preistoria all’espansione islamica.</a:t>
            </a:r>
          </a:p>
        </p:txBody>
      </p:sp>
    </p:spTree>
    <p:extLst>
      <p:ext uri="{BB962C8B-B14F-4D97-AF65-F5344CB8AC3E}">
        <p14:creationId xmlns:p14="http://schemas.microsoft.com/office/powerpoint/2010/main" val="390659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14633" y="98173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GEOGRAFIA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151762"/>
            <a:ext cx="11779044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Cittadinanza come identità</a:t>
            </a:r>
          </a:p>
          <a:p>
            <a:r>
              <a:rPr lang="it-IT" sz="2000" dirty="0">
                <a:solidFill>
                  <a:srgbClr val="0000FF"/>
                </a:solidFill>
              </a:rPr>
              <a:t>La geografia come disciplina che serve a costruire l’identità del cittadino. Il focus è la costruzione dell’identità della persona attraverso il rapporto emozionale con i luoghi e lo sviluppo del senso del luogo.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Impianto </a:t>
            </a:r>
            <a:r>
              <a:rPr lang="it-IT" sz="2000" b="1" dirty="0" err="1">
                <a:solidFill>
                  <a:srgbClr val="FF0000"/>
                </a:solidFill>
              </a:rPr>
              <a:t>transcalare</a:t>
            </a:r>
            <a:endParaRPr lang="it-IT" sz="2000" b="1" dirty="0">
              <a:solidFill>
                <a:srgbClr val="FF0000"/>
              </a:solidFill>
            </a:endParaRPr>
          </a:p>
          <a:p>
            <a:r>
              <a:rPr lang="it-IT" sz="2000" dirty="0">
                <a:solidFill>
                  <a:srgbClr val="0000FF"/>
                </a:solidFill>
              </a:rPr>
              <a:t>Dallo spazio vissuto si amplia lo sguardo fino a Italia, Europa, Mondo per leggere relazioni e interdipendenze.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Intelligenza naturalistica </a:t>
            </a:r>
          </a:p>
          <a:p>
            <a:r>
              <a:rPr lang="it-IT" sz="2000" dirty="0">
                <a:solidFill>
                  <a:srgbClr val="0000FF"/>
                </a:solidFill>
              </a:rPr>
              <a:t>Attività di educazione all’aperto (outdoor </a:t>
            </a:r>
            <a:r>
              <a:rPr lang="it-IT" sz="2000" dirty="0" err="1">
                <a:solidFill>
                  <a:srgbClr val="0000FF"/>
                </a:solidFill>
              </a:rPr>
              <a:t>education</a:t>
            </a:r>
            <a:r>
              <a:rPr lang="it-IT" sz="2000" dirty="0">
                <a:solidFill>
                  <a:srgbClr val="0000FF"/>
                </a:solidFill>
              </a:rPr>
              <a:t>)</a:t>
            </a:r>
          </a:p>
          <a:p>
            <a:r>
              <a:rPr lang="it-IT" sz="2000" dirty="0">
                <a:solidFill>
                  <a:srgbClr val="0000FF"/>
                </a:solidFill>
              </a:rPr>
              <a:t>Stimolo al rapporto emozionale con la propria realtà e quelle lontane attraverso i numerosi tipi di rappresentazione anche digitale.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3300"/>
                </a:solidFill>
              </a:rPr>
              <a:t>Sostenibilità</a:t>
            </a:r>
          </a:p>
          <a:p>
            <a:r>
              <a:rPr lang="it-IT" sz="2000" dirty="0">
                <a:solidFill>
                  <a:srgbClr val="0000FF"/>
                </a:solidFill>
              </a:rPr>
              <a:t>Fornire strumenti per riconoscere potenzialità e criticità del presente ed esercitare responsabilità e consapevolezza in chiave di sostenibilità. Le conoscenze come risorse per comprendere fenomeni e orientare scelte. </a:t>
            </a: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78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14633" y="88342"/>
            <a:ext cx="118773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STEM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ISTRUZIONE INTEGRATA MATEMATICO SCIENTIFICA TECNOLOGICA 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270364"/>
            <a:ext cx="1177904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Cornice unitaria</a:t>
            </a:r>
          </a:p>
          <a:p>
            <a:r>
              <a:rPr lang="it-IT" sz="2000" dirty="0">
                <a:solidFill>
                  <a:srgbClr val="0000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Approccio che mette in relazione matematica, scienze, tecnologia arte e discipline umanistiche, per superare la frammentazione dei saperi e favorire lo sviluppo di creatività ed innovazione.</a:t>
            </a:r>
          </a:p>
          <a:p>
            <a:endParaRPr lang="it-IT" sz="2000" dirty="0">
              <a:solidFill>
                <a:srgbClr val="0000FF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Concetti essenziali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Introduzione dell’informatica fin dalla Scuola primaria.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Visione integrata delle discipline scientifiche.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Potenziamento di una didattica basata su esperimenti e attività laboratoriali: aula laboratorio di idee</a:t>
            </a:r>
          </a:p>
          <a:p>
            <a:pPr algn="l"/>
            <a:r>
              <a:rPr lang="it-IT" sz="2000" dirty="0">
                <a:solidFill>
                  <a:srgbClr val="0000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Approccio metodologico didattico elicoidale: concetti chiave ripresi più volte nel tempo, con gradualità e approfonditi, evitando un sovraccarico di nozioni e attività </a:t>
            </a:r>
            <a:endParaRPr lang="it-IT" sz="2000" b="0" i="0" dirty="0">
              <a:solidFill>
                <a:srgbClr val="0000FF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Maggiore attenzione verso tematiche di educazione civica.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Maggiore attenzione alla prospettiva storica della matematica e delle scienze.</a:t>
            </a:r>
          </a:p>
          <a:p>
            <a:endParaRPr lang="it-IT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6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157316" y="0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MATEMATICA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121675" y="1784589"/>
            <a:ext cx="1177904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0000"/>
                </a:solidFill>
              </a:rPr>
              <a:t>Storia della matematica e storia del pensiero umano</a:t>
            </a:r>
          </a:p>
          <a:p>
            <a:r>
              <a:rPr lang="it-IT" dirty="0">
                <a:solidFill>
                  <a:srgbClr val="0000FF"/>
                </a:solidFill>
              </a:rPr>
              <a:t>Importanza della storia della matematica e il suo legame con culture e civiltà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0000"/>
                </a:solidFill>
              </a:rPr>
              <a:t>Introduzione nucleo INFORMATICA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I</a:t>
            </a:r>
            <a:r>
              <a:rPr lang="it-IT" b="0" i="0" dirty="0">
                <a:solidFill>
                  <a:srgbClr val="0000FF"/>
                </a:solidFill>
                <a:effectLst/>
              </a:rPr>
              <a:t>ntroduzione del nucleo Informatica, in una prospettiva non strumentale ma strettamente connessa ai linguaggi , ai metodi e ai contenuti condivisi con la disciplina matematica. Il  nucleo è </a:t>
            </a:r>
            <a:r>
              <a:rPr lang="it-IT" b="1" i="0" dirty="0">
                <a:solidFill>
                  <a:srgbClr val="0000FF"/>
                </a:solidFill>
                <a:effectLst/>
              </a:rPr>
              <a:t>l’algoritmo</a:t>
            </a:r>
            <a:r>
              <a:rPr lang="it-IT" b="0" i="0" dirty="0">
                <a:solidFill>
                  <a:srgbClr val="0000FF"/>
                </a:solidFill>
                <a:effectLst/>
              </a:rPr>
              <a:t>, che rende esplicito il processo (input, passaggi, output) e sviluppa pensiero logico computazionale, scomposizione della complessità e controllo di correttezza. </a:t>
            </a:r>
            <a:r>
              <a:rPr lang="it-IT" dirty="0">
                <a:solidFill>
                  <a:srgbClr val="0000FF"/>
                </a:solidFill>
              </a:rPr>
              <a:t>L’</a:t>
            </a:r>
            <a:r>
              <a:rPr lang="it-IT" b="0" i="0" dirty="0">
                <a:solidFill>
                  <a:srgbClr val="0000FF"/>
                </a:solidFill>
                <a:effectLst/>
              </a:rPr>
              <a:t>errore cambia statuto: </a:t>
            </a:r>
            <a:r>
              <a:rPr lang="it-IT" b="1" i="0" dirty="0">
                <a:solidFill>
                  <a:srgbClr val="0000FF"/>
                </a:solidFill>
                <a:effectLst/>
              </a:rPr>
              <a:t>bug</a:t>
            </a:r>
            <a:r>
              <a:rPr lang="it-IT" b="0" i="0" dirty="0">
                <a:solidFill>
                  <a:srgbClr val="0000FF"/>
                </a:solidFill>
                <a:effectLst/>
              </a:rPr>
              <a:t> e </a:t>
            </a:r>
            <a:r>
              <a:rPr lang="it-IT" b="1" i="0" dirty="0">
                <a:solidFill>
                  <a:srgbClr val="0000FF"/>
                </a:solidFill>
                <a:effectLst/>
              </a:rPr>
              <a:t>debugging</a:t>
            </a:r>
            <a:r>
              <a:rPr lang="it-IT" b="0" i="0" dirty="0">
                <a:solidFill>
                  <a:srgbClr val="0000FF"/>
                </a:solidFill>
                <a:effectLst/>
              </a:rPr>
              <a:t> diventano </a:t>
            </a:r>
            <a:r>
              <a:rPr lang="it-IT" b="1" i="0" dirty="0">
                <a:solidFill>
                  <a:srgbClr val="0000FF"/>
                </a:solidFill>
                <a:effectLst/>
              </a:rPr>
              <a:t>occasioni </a:t>
            </a:r>
            <a:r>
              <a:rPr lang="it-IT" b="0" i="0" dirty="0">
                <a:solidFill>
                  <a:srgbClr val="0000FF"/>
                </a:solidFill>
                <a:effectLst/>
              </a:rPr>
              <a:t>per rinforzare </a:t>
            </a:r>
            <a:r>
              <a:rPr lang="it-IT" b="1" i="0" dirty="0">
                <a:solidFill>
                  <a:srgbClr val="0000FF"/>
                </a:solidFill>
                <a:effectLst/>
              </a:rPr>
              <a:t>strategie</a:t>
            </a:r>
            <a:r>
              <a:rPr lang="it-IT" b="0" i="0" dirty="0">
                <a:solidFill>
                  <a:srgbClr val="0000FF"/>
                </a:solidFill>
                <a:effectLst/>
              </a:rPr>
              <a:t> </a:t>
            </a:r>
            <a:r>
              <a:rPr lang="it-IT" b="1" i="0" dirty="0">
                <a:solidFill>
                  <a:srgbClr val="0000FF"/>
                </a:solidFill>
                <a:effectLst/>
              </a:rPr>
              <a:t>metacognitive</a:t>
            </a:r>
            <a:r>
              <a:rPr lang="it-IT" b="0" i="0" dirty="0">
                <a:solidFill>
                  <a:srgbClr val="0000FF"/>
                </a:solidFill>
                <a:effectLst/>
              </a:rPr>
              <a:t> e acquisire autonomia nel ragionamento. Si chiarisce anche il senso di “</a:t>
            </a:r>
            <a:r>
              <a:rPr lang="it-IT" b="1" i="0" dirty="0">
                <a:solidFill>
                  <a:srgbClr val="0000FF"/>
                </a:solidFill>
                <a:effectLst/>
              </a:rPr>
              <a:t>linguaggi artificiali</a:t>
            </a:r>
            <a:r>
              <a:rPr lang="it-IT" b="0" i="0" dirty="0">
                <a:solidFill>
                  <a:srgbClr val="0000FF"/>
                </a:solidFill>
                <a:effectLst/>
              </a:rPr>
              <a:t>”, intesi come linguaggi strutturati per descrivere dati e istruzioni, non solo coding. 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0000"/>
                </a:solidFill>
              </a:rPr>
              <a:t>Metodo: approccio laboratoriale </a:t>
            </a:r>
          </a:p>
          <a:p>
            <a:pPr algn="just"/>
            <a:r>
              <a:rPr lang="it-IT" b="0" i="0" dirty="0">
                <a:solidFill>
                  <a:srgbClr val="0000FF"/>
                </a:solidFill>
                <a:effectLst/>
              </a:rPr>
              <a:t>Centrali il senso del numero e il calcolo mentale; il </a:t>
            </a:r>
            <a:r>
              <a:rPr lang="it-IT" b="0" i="0" dirty="0" err="1">
                <a:solidFill>
                  <a:srgbClr val="0000FF"/>
                </a:solidFill>
                <a:effectLst/>
              </a:rPr>
              <a:t>problem</a:t>
            </a:r>
            <a:r>
              <a:rPr lang="it-IT" b="0" i="0" dirty="0">
                <a:solidFill>
                  <a:srgbClr val="0000FF"/>
                </a:solidFill>
                <a:effectLst/>
              </a:rPr>
              <a:t> solving come competenza trasversale; valorizzazione di approcci manipolativi e laboratoriali attraverso la progressione «fare-rappresentare-astrarre». Risoluzioni e formulazione di problemi che partono da contesti reali.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0000"/>
                </a:solidFill>
              </a:rPr>
              <a:t>Concetti essenziali</a:t>
            </a:r>
          </a:p>
          <a:p>
            <a:pPr algn="just"/>
            <a:r>
              <a:rPr lang="it-IT" i="0" dirty="0">
                <a:solidFill>
                  <a:srgbClr val="0000FF"/>
                </a:solidFill>
                <a:effectLst/>
              </a:rPr>
              <a:t>Contrasto agli stereotipi e alle disuguaglianze di genere nelle performance matematiche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Contrasto al pregiudizio che si tratti di una disciplina arida, disconnessa rispetto al quotidiano.</a:t>
            </a:r>
          </a:p>
          <a:p>
            <a:pPr algn="just"/>
            <a:r>
              <a:rPr lang="it-IT" i="0" dirty="0">
                <a:solidFill>
                  <a:srgbClr val="0000FF"/>
                </a:solidFill>
                <a:effectLst/>
              </a:rPr>
              <a:t>Collante tra ambiti scientifici (STEM) e umanistic</a:t>
            </a:r>
            <a:r>
              <a:rPr lang="it-IT" dirty="0">
                <a:solidFill>
                  <a:srgbClr val="0000FF"/>
                </a:solidFill>
              </a:rPr>
              <a:t>o-artistici.</a:t>
            </a:r>
            <a:endParaRPr lang="it-IT" i="0" dirty="0">
              <a:solidFill>
                <a:srgbClr val="0000FF"/>
              </a:solidFill>
              <a:effectLst/>
            </a:endParaRPr>
          </a:p>
          <a:p>
            <a:endParaRPr lang="it-IT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3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00806" y="147335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SCIENZE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070646"/>
            <a:ext cx="11779044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Scienze come pilastro per il progresso</a:t>
            </a:r>
          </a:p>
          <a:p>
            <a:r>
              <a:rPr lang="it-IT" sz="2000" dirty="0">
                <a:solidFill>
                  <a:srgbClr val="0000FF"/>
                </a:solidFill>
              </a:rPr>
              <a:t>Acquisizione di un metodo rigoroso per comprendere e interpretare fenomeni. Sviluppo delle capacità del pensiero logico e razionale, del pensiero critico. Ruolo centrale per la parità di genere.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Nuclei tematici</a:t>
            </a:r>
          </a:p>
          <a:p>
            <a:r>
              <a:rPr lang="it-IT" sz="2000" dirty="0">
                <a:solidFill>
                  <a:srgbClr val="0000FF"/>
                </a:solidFill>
              </a:rPr>
              <a:t>Ampliamento nuclei tematici e OSA da raggiungere, con un’espansione netta di fisica e chimica, attraverso richieste operative dal carattere sperimentale; focus sull’educazione alla sessualità; apertura alla storia della scienza; interconnessioni tra scienza, arte e società.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Metodologia</a:t>
            </a:r>
          </a:p>
          <a:p>
            <a:r>
              <a:rPr lang="it-IT" sz="2000" dirty="0">
                <a:solidFill>
                  <a:srgbClr val="0000FF"/>
                </a:solidFill>
              </a:rPr>
              <a:t>Didattica laboratoriale: osservazione e sperimentazione; l’errore come parte del processo della scoperta scientifica; sviluppo di una mentalità aperta, curiosa, che esplora e ricerca continuamente. L’attenzione sugli esprimenti si innesta su una visione della scienza come costruzione collettiva, che richiede precisione, confronto, progressiva formalizzazione e l’applicazione di tale metodo è fondamentale per sostenere l’ampliamento dei contenuti, evitando un accumulo di nozioni.</a:t>
            </a: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88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00806" y="127670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TECNOLOGIA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159136"/>
            <a:ext cx="11779044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Integrazione strutturale con INFORMATICA 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</a:rPr>
              <a:t>Il curricolo non riguarda più soltanto sistemi materiali, energetici e produttivi, ma include anche informazione e sistemi digitali. Si rafforza la </a:t>
            </a:r>
            <a:r>
              <a:rPr lang="it-IT" sz="2000" b="1" i="0" dirty="0">
                <a:solidFill>
                  <a:srgbClr val="0000FF"/>
                </a:solidFill>
                <a:effectLst/>
              </a:rPr>
              <a:t>cittadinanza digitale</a:t>
            </a:r>
            <a:r>
              <a:rPr lang="it-IT" sz="2000" b="0" i="0" dirty="0">
                <a:solidFill>
                  <a:srgbClr val="0000FF"/>
                </a:solidFill>
                <a:effectLst/>
              </a:rPr>
              <a:t> come obiettivo esplicito, non ridotto all’uso di dispositivi ma legato a consapevolezza critica, tutela dei dati e sicurezza online. In questo assetto cresce la richiesta di un’area STEM realmente integrata, in co-progettazione con matematica. </a:t>
            </a:r>
          </a:p>
          <a:p>
            <a:pPr algn="l"/>
            <a:endParaRPr lang="it-IT" sz="2000" b="0" i="0" dirty="0">
              <a:solidFill>
                <a:srgbClr val="0000FF"/>
              </a:solidFill>
              <a:effectLst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Concetti essenziali</a:t>
            </a:r>
          </a:p>
          <a:p>
            <a:r>
              <a:rPr lang="it-IT" sz="2000" dirty="0">
                <a:solidFill>
                  <a:srgbClr val="0000FF"/>
                </a:solidFill>
                <a:latin typeface="FreightSansPro"/>
              </a:rPr>
              <a:t>C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entrale l’</a:t>
            </a:r>
            <a:r>
              <a:rPr lang="it-IT" sz="2000" b="1" i="0" dirty="0">
                <a:solidFill>
                  <a:srgbClr val="0000FF"/>
                </a:solidFill>
                <a:effectLst/>
                <a:latin typeface="FreightSansPro"/>
              </a:rPr>
              <a:t>approccio laboratoriale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, che caratterizza la disciplina in senso formativo, operativo e riflessivo, e la orienta alla risoluzione di problemi e al fare consapevole. </a:t>
            </a:r>
          </a:p>
          <a:p>
            <a:r>
              <a:rPr lang="it-IT" sz="2000" dirty="0">
                <a:solidFill>
                  <a:srgbClr val="0000FF"/>
                </a:solidFill>
                <a:latin typeface="FreightSansPro"/>
              </a:rPr>
              <a:t>I </a:t>
            </a:r>
            <a:r>
              <a:rPr lang="it-IT" sz="2000" b="1" i="0" dirty="0">
                <a:solidFill>
                  <a:srgbClr val="0000FF"/>
                </a:solidFill>
                <a:effectLst/>
                <a:latin typeface="FreightSansPro"/>
              </a:rPr>
              <a:t>temi fondanti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 (materiali, energia, strutture, macchine e sistemi tecnologici) continuano a costituire l’ossatura del curricolo e a sostenere l’osservazione del mondo tecnico nella quotidianità. </a:t>
            </a:r>
          </a:p>
          <a:p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Si conferma anche il </a:t>
            </a:r>
            <a:r>
              <a:rPr lang="it-IT" sz="2000" b="1" i="0" dirty="0">
                <a:solidFill>
                  <a:srgbClr val="0000FF"/>
                </a:solidFill>
                <a:effectLst/>
                <a:latin typeface="FreightSansPro"/>
              </a:rPr>
              <a:t>processo di osservazione, progettazione, realizzazione e verifica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, come base del pensiero progettuale e della valutazione delle soluzioni.</a:t>
            </a:r>
            <a:endParaRPr lang="it-IT" sz="2000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70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94819"/>
            <a:ext cx="1187736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ARTE E IMMAGINE- MUSICA- EDUCAZIONE MOTORIA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358351"/>
            <a:ext cx="1177904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Arte e immagine: </a:t>
            </a:r>
            <a:r>
              <a:rPr lang="it-IT" sz="2000" dirty="0">
                <a:solidFill>
                  <a:srgbClr val="0000FF"/>
                </a:solidFill>
              </a:rPr>
              <a:t>valorizzazione esplicita della disciplina considerata componente essenziale del curricolo, una pratica didattica spesso sacrificata. Invito a progettare con sistematicità pratiche tecniche e laboratoriali per approfondire il contesto storico, valorizzare i patrimoni artistici, l’ambito poetico-espressivo della pratica creativa.  Viene aggiunta la cultura visiva: educazione al pensiero critico sulle immagini provenienti da media.</a:t>
            </a:r>
            <a:endParaRPr lang="it-IT" sz="2000" b="1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Musica: 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proposta come </a:t>
            </a:r>
            <a:r>
              <a:rPr lang="it-IT" sz="2000" i="0" dirty="0">
                <a:solidFill>
                  <a:srgbClr val="0000FF"/>
                </a:solidFill>
                <a:effectLst/>
                <a:latin typeface="FreightSansPro"/>
              </a:rPr>
              <a:t>educazione per tutti, inclusiva e transdisciplinare, strettamente connessa 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con attenzione, regolazione emotiva e benessere. </a:t>
            </a:r>
            <a:r>
              <a:rPr lang="it-IT" sz="2000" dirty="0">
                <a:solidFill>
                  <a:srgbClr val="0000FF"/>
                </a:solidFill>
                <a:latin typeface="FreightSansPro"/>
              </a:rPr>
              <a:t>Si 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rafforza un </a:t>
            </a:r>
            <a:r>
              <a:rPr lang="it-IT" sz="2000" b="1" i="0" dirty="0">
                <a:solidFill>
                  <a:srgbClr val="0000FF"/>
                </a:solidFill>
                <a:effectLst/>
                <a:latin typeface="FreightSansPro"/>
              </a:rPr>
              <a:t>accesso corporeo e percettivo</a:t>
            </a:r>
            <a:r>
              <a:rPr lang="it-IT" sz="2000" b="0" i="0" dirty="0">
                <a:solidFill>
                  <a:srgbClr val="0000FF"/>
                </a:solidFill>
                <a:effectLst/>
                <a:latin typeface="FreightSansPro"/>
              </a:rPr>
              <a:t> che integra emozioni e pensiero, proponendo per esempio lo studio dei paesaggi sonori e le passeggiate di ascolto. </a:t>
            </a:r>
            <a:endParaRPr lang="it-IT" sz="20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FF0000"/>
                </a:solidFill>
              </a:rPr>
              <a:t>Educazione motoria:</a:t>
            </a:r>
            <a:r>
              <a:rPr lang="it-IT" sz="2000" dirty="0">
                <a:solidFill>
                  <a:srgbClr val="FFFFFF"/>
                </a:solidFill>
                <a:latin typeface="FreightSansPro"/>
              </a:rPr>
              <a:t> </a:t>
            </a:r>
            <a:r>
              <a:rPr lang="it-IT" sz="2000" i="0" dirty="0">
                <a:solidFill>
                  <a:srgbClr val="0000FF"/>
                </a:solidFill>
                <a:effectLst/>
                <a:latin typeface="FreightSansPro"/>
              </a:rPr>
              <a:t>spostamento di baricentro verso l’alfabetizzazione fisico motoria letta in rapporto a salute, fitness e stili di vita attivi</a:t>
            </a:r>
            <a:r>
              <a:rPr lang="it-IT" sz="2000" dirty="0">
                <a:solidFill>
                  <a:srgbClr val="0000FF"/>
                </a:solidFill>
                <a:latin typeface="FreightSansPro"/>
              </a:rPr>
              <a:t>. Estensione dell’educazione motoria/fisica verso la politica interna d’istituto: pause attive in aula, intervalli attivi, mobilità attiva casa-scuola, outdoor </a:t>
            </a:r>
            <a:r>
              <a:rPr lang="it-IT" sz="2000" dirty="0" err="1">
                <a:solidFill>
                  <a:srgbClr val="0000FF"/>
                </a:solidFill>
                <a:latin typeface="FreightSansPro"/>
              </a:rPr>
              <a:t>education</a:t>
            </a:r>
            <a:r>
              <a:rPr lang="it-IT" sz="2000" dirty="0">
                <a:solidFill>
                  <a:srgbClr val="0000FF"/>
                </a:solidFill>
                <a:latin typeface="FreightSansPro"/>
              </a:rPr>
              <a:t>.</a:t>
            </a:r>
            <a:endParaRPr lang="it-IT" sz="2000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49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127819" y="88342"/>
            <a:ext cx="11877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LA CONTINUITA’ EDUCATIVA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DALLA SCUOLA PRIMARIA ALLA SCUOLA SECONDARIA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176980" y="2033776"/>
            <a:ext cx="1177904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it-IT" sz="2000" b="1" dirty="0">
              <a:solidFill>
                <a:srgbClr val="FF0000"/>
              </a:solidFill>
            </a:endParaRPr>
          </a:p>
          <a:p>
            <a:pPr algn="just"/>
            <a:r>
              <a:rPr lang="it-IT" sz="2400" b="1" dirty="0">
                <a:solidFill>
                  <a:srgbClr val="FF0000"/>
                </a:solidFill>
              </a:rPr>
              <a:t>CONTINUITA’ EDUCATIVA E CURRICOLO VERTICALE: </a:t>
            </a:r>
            <a:r>
              <a:rPr lang="it-IT" sz="2400" dirty="0">
                <a:solidFill>
                  <a:srgbClr val="0000FF"/>
                </a:solidFill>
              </a:rPr>
              <a:t>si passa da una continuità affidata alle buone pratiche, al dialogo e alla collaborazione tra docenti a una continuità intesa come responsabilità strutturale del Curricolo d’Istituto. La continuità non può essere opzionale, ma deve essere progettata, formalizzata, monitorata, intenzionale e collegiale. </a:t>
            </a:r>
          </a:p>
          <a:p>
            <a:pPr algn="just"/>
            <a:endParaRPr lang="it-IT" sz="2400" b="1" dirty="0">
              <a:solidFill>
                <a:srgbClr val="FF0000"/>
              </a:solidFill>
            </a:endParaRPr>
          </a:p>
          <a:p>
            <a:pPr algn="just"/>
            <a:r>
              <a:rPr lang="it-IT" sz="2400" b="1" dirty="0">
                <a:solidFill>
                  <a:srgbClr val="FF0000"/>
                </a:solidFill>
              </a:rPr>
              <a:t>INDICAZIONI PER IL CURRICOLO</a:t>
            </a:r>
            <a:r>
              <a:rPr lang="it-IT" sz="2400" dirty="0">
                <a:solidFill>
                  <a:srgbClr val="FF0000"/>
                </a:solidFill>
              </a:rPr>
              <a:t>: </a:t>
            </a:r>
            <a:r>
              <a:rPr lang="it-IT" sz="2400" dirty="0">
                <a:solidFill>
                  <a:srgbClr val="0000FF"/>
                </a:solidFill>
              </a:rPr>
              <a:t>esplicitare la continuità nel Curricolo d’Istituto; progettare azioni condivise e documentate; formalizzare spazi e tempi di confronto per sottolineare la responsabilità collegiale della continuità;  rendere visibili connessioni tra campi e discipline nel curricolo verticale;  evitare anticipazioni e frammentazioni; costruire strumenti comuni di osservazione e di documentazione; progettare esperienze e passaggi centrati sull’alunno/a.</a:t>
            </a:r>
          </a:p>
          <a:p>
            <a:pPr algn="just"/>
            <a:endParaRPr lang="it-IT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62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49099"/>
            <a:ext cx="118773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LE SCUOLE DEL I CICLO DI ISTRUZIONE</a:t>
            </a:r>
          </a:p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SECONDARIA DI I GRADO _LE DISCIPLINE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2331049"/>
            <a:ext cx="11071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ITALIANO ( LINGUA E LETTERATURA)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LATINO PER L’EDUCAZIONE LINGUISTICA (LEL)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LINGUA INGLESE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SECONDA LINGUA COMUNITARIA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STORIA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GEOGRAFIA</a:t>
            </a:r>
          </a:p>
          <a:p>
            <a:r>
              <a:rPr lang="it-IT" sz="2000" b="1" dirty="0">
                <a:solidFill>
                  <a:srgbClr val="0000FF"/>
                </a:solidFill>
              </a:rPr>
              <a:t>ISTRUZIONE INTEGRATA MATEMATICO SCIENTIFICO TECNOLOGICA (STEM):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MATEMATICA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SCIENZE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TECNOLOGIA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MUSICA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STRUMENTO MUSICALE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ARTE E IMMAGINE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00FF"/>
                </a:solidFill>
              </a:rPr>
              <a:t>EDUCAZIONE FISICA</a:t>
            </a:r>
          </a:p>
          <a:p>
            <a:endParaRPr lang="it-IT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49099"/>
            <a:ext cx="118773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 LE SCUOLE DEL I CICLO DI ISTRUZIONE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GRADO:</a:t>
            </a:r>
          </a:p>
          <a:p>
            <a:pPr algn="ctr"/>
            <a:r>
              <a:rPr lang="it-IT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STRUTTURA DISCIPLINE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85136" y="2540599"/>
            <a:ext cx="1107171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</a:rPr>
              <a:t>DISCIPLINA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PERCHE’ SI STUDIA LA DISCIPLINA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COMPETENZE ATTESE AL TERMINE DELLA CLASSE TERZA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OBIETTIVI SPECIFICI DI APPRENDIMENTO (OSA) AL TERMINE DELLA CLASSE TERZA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800" b="1" dirty="0">
                <a:solidFill>
                  <a:srgbClr val="0000FF"/>
                </a:solidFill>
              </a:rPr>
              <a:t>CONOSCENZE </a:t>
            </a:r>
          </a:p>
          <a:p>
            <a:endParaRPr lang="it-IT" sz="2800" b="1" dirty="0">
              <a:solidFill>
                <a:srgbClr val="0000FF"/>
              </a:solidFill>
            </a:endParaRPr>
          </a:p>
          <a:p>
            <a:endParaRPr lang="it-IT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8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127671"/>
            <a:ext cx="1187736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ITALIANO LINGUA E LETTERATURA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121675" y="1502688"/>
            <a:ext cx="1177904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600" b="1" dirty="0">
                <a:solidFill>
                  <a:srgbClr val="FF0000"/>
                </a:solidFill>
                <a:latin typeface="Message"/>
              </a:rPr>
              <a:t>QUADRO GENERALE </a:t>
            </a:r>
            <a:endParaRPr lang="it-IT" sz="1600" b="1" i="0" dirty="0">
              <a:solidFill>
                <a:srgbClr val="FF0000"/>
              </a:solidFill>
              <a:effectLst/>
              <a:latin typeface="Message"/>
            </a:endParaRPr>
          </a:p>
          <a:p>
            <a:pPr algn="l"/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Scrivere è vivere e si apprende a scuola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Trasversalità dell’educazione linguistica e corresponsabilità dei docenti di tutte le discipline </a:t>
            </a:r>
          </a:p>
          <a:p>
            <a:pPr algn="l"/>
            <a:r>
              <a:rPr lang="it-IT" sz="1600" dirty="0">
                <a:solidFill>
                  <a:srgbClr val="0000FF"/>
                </a:solidFill>
                <a:latin typeface="Message"/>
              </a:rPr>
              <a:t>Regola: palestra di autogoverno</a:t>
            </a:r>
          </a:p>
          <a:p>
            <a:pPr algn="l"/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Grammatica in chiave funzionale a comprensione, scrittura, lessico 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Lettura: momento cruciale per la formazione dell’individuo</a:t>
            </a:r>
          </a:p>
          <a:p>
            <a:pPr algn="l"/>
            <a:r>
              <a:rPr lang="it-IT" sz="1600" dirty="0">
                <a:solidFill>
                  <a:srgbClr val="0000FF"/>
                </a:solidFill>
                <a:latin typeface="Message"/>
              </a:rPr>
              <a:t>Lingua alla base del processo di integrazione (NAI).</a:t>
            </a:r>
            <a:endParaRPr lang="it-IT" sz="1600" i="0" dirty="0">
              <a:solidFill>
                <a:srgbClr val="0000FF"/>
              </a:solidFill>
              <a:effectLst/>
              <a:latin typeface="Message"/>
            </a:endParaRPr>
          </a:p>
          <a:p>
            <a:pPr algn="l"/>
            <a:r>
              <a:rPr lang="it-IT" sz="1600" b="1" i="0" dirty="0">
                <a:solidFill>
                  <a:srgbClr val="A61932"/>
                </a:solidFill>
                <a:effectLst/>
                <a:latin typeface="Message"/>
              </a:rPr>
              <a:t>ANTOLOGIA</a:t>
            </a:r>
          </a:p>
          <a:p>
            <a:pPr algn="l"/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Equilibrio tra classici, Young </a:t>
            </a:r>
            <a:r>
              <a:rPr lang="it-IT" sz="1600" i="0" dirty="0" err="1">
                <a:solidFill>
                  <a:srgbClr val="0000FF"/>
                </a:solidFill>
                <a:effectLst/>
                <a:latin typeface="Message"/>
              </a:rPr>
              <a:t>Adult</a:t>
            </a: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 classici e “nuovi classici”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Non si legge per “fare l’analisi” e nemmeno per fare storia della letteratura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Lettura integrale (almeno 3 libri all’anno)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 err="1">
                <a:solidFill>
                  <a:srgbClr val="0000FF"/>
                </a:solidFill>
                <a:effectLst/>
                <a:latin typeface="Message"/>
              </a:rPr>
              <a:t>Bibliodiversità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Parlare di libri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Scrittura come processo</a:t>
            </a:r>
          </a:p>
          <a:p>
            <a:pPr algn="l"/>
            <a:r>
              <a:rPr lang="it-IT" sz="1600" b="1" i="0" dirty="0">
                <a:solidFill>
                  <a:srgbClr val="A61932"/>
                </a:solidFill>
                <a:effectLst/>
                <a:latin typeface="Message"/>
              </a:rPr>
              <a:t>GRAMMATICA</a:t>
            </a:r>
          </a:p>
          <a:p>
            <a:pPr algn="l"/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Focus sul lessico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Centralità dell’analisi logica e funzioni comunicative della lingua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Importanza delle abilità del riassumere e apprendere poesie  a memoria </a:t>
            </a:r>
            <a:b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</a:br>
            <a:r>
              <a:rPr lang="it-IT" sz="1600" i="0" dirty="0">
                <a:solidFill>
                  <a:srgbClr val="0000FF"/>
                </a:solidFill>
                <a:effectLst/>
                <a:latin typeface="Message"/>
              </a:rPr>
              <a:t>Scrittura corretta da un punto di vista logico e linguistico:  scrittura manuale </a:t>
            </a:r>
          </a:p>
          <a:p>
            <a:pPr algn="l"/>
            <a:r>
              <a:rPr lang="it-IT" sz="1600" dirty="0">
                <a:solidFill>
                  <a:srgbClr val="0000FF"/>
                </a:solidFill>
                <a:latin typeface="Message"/>
              </a:rPr>
              <a:t>Maggiore integrazione con le competenze digitali</a:t>
            </a:r>
            <a:endParaRPr lang="it-IT" sz="1600" i="0" dirty="0">
              <a:solidFill>
                <a:srgbClr val="0000FF"/>
              </a:solidFill>
              <a:effectLst/>
              <a:latin typeface="Message"/>
            </a:endParaRPr>
          </a:p>
        </p:txBody>
      </p:sp>
    </p:spTree>
    <p:extLst>
      <p:ext uri="{BB962C8B-B14F-4D97-AF65-F5344CB8AC3E}">
        <p14:creationId xmlns:p14="http://schemas.microsoft.com/office/powerpoint/2010/main" val="61247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06478" y="117839"/>
            <a:ext cx="118773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RIFORMA:LINGUA INGLESE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1731089"/>
            <a:ext cx="1177904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600" b="1" i="0" dirty="0">
                <a:solidFill>
                  <a:srgbClr val="FF0000"/>
                </a:solidFill>
                <a:effectLst/>
              </a:rPr>
              <a:t>QUADRO GENERALE</a:t>
            </a:r>
          </a:p>
          <a:p>
            <a:pPr algn="l"/>
            <a:r>
              <a:rPr lang="it-IT" sz="1600" b="1" i="0" dirty="0">
                <a:solidFill>
                  <a:srgbClr val="FF0000"/>
                </a:solidFill>
                <a:effectLst/>
              </a:rPr>
              <a:t>Pronuncia, inglese globale</a:t>
            </a:r>
            <a:br>
              <a:rPr lang="it-IT" sz="1600" b="1" i="0" dirty="0">
                <a:solidFill>
                  <a:srgbClr val="0000FF"/>
                </a:solidFill>
                <a:effectLst/>
              </a:rPr>
            </a:br>
            <a:r>
              <a:rPr lang="it-IT" sz="1600" dirty="0">
                <a:solidFill>
                  <a:srgbClr val="0000FF"/>
                </a:solidFill>
              </a:rPr>
              <a:t>S</a:t>
            </a:r>
            <a:r>
              <a:rPr lang="it-IT" sz="1600" b="0" i="0" dirty="0">
                <a:solidFill>
                  <a:srgbClr val="0000FF"/>
                </a:solidFill>
                <a:effectLst/>
              </a:rPr>
              <a:t>truttura e fonologia della lingua inglese, con attenzione ai suoni distintivi e alle variazioni di pronuncia nelle diverse varietà dell’inglese, ivi comprese quelle dell’inglese globale.</a:t>
            </a:r>
          </a:p>
          <a:p>
            <a:pPr algn="l"/>
            <a:r>
              <a:rPr lang="it-IT" sz="1600" b="1" i="0" dirty="0">
                <a:solidFill>
                  <a:srgbClr val="FF0000"/>
                </a:solidFill>
                <a:effectLst/>
              </a:rPr>
              <a:t>Letteratura</a:t>
            </a:r>
            <a:br>
              <a:rPr lang="it-IT" sz="1600" b="1" i="0" dirty="0">
                <a:solidFill>
                  <a:srgbClr val="0000FF"/>
                </a:solidFill>
                <a:effectLst/>
              </a:rPr>
            </a:br>
            <a:r>
              <a:rPr lang="it-IT" sz="1600" b="1" i="0" dirty="0">
                <a:solidFill>
                  <a:srgbClr val="0000FF"/>
                </a:solidFill>
                <a:effectLst/>
              </a:rPr>
              <a:t>L</a:t>
            </a:r>
            <a:r>
              <a:rPr lang="it-IT" sz="1600" b="0" i="0" dirty="0">
                <a:solidFill>
                  <a:srgbClr val="0000FF"/>
                </a:solidFill>
                <a:effectLst/>
              </a:rPr>
              <a:t>etterature anglofone attraverso letture graduate di testi classici e contemporanei, adattamenti cinematografici di opere letterarie e l'analisi di brani musicali significativi delle culture anglofone</a:t>
            </a:r>
            <a:r>
              <a:rPr lang="it-IT" sz="1600" dirty="0">
                <a:solidFill>
                  <a:srgbClr val="0000FF"/>
                </a:solidFill>
              </a:rPr>
              <a:t> grazie anche all’utilizzo di sottotitoli anche SDH per </a:t>
            </a:r>
            <a:r>
              <a:rPr lang="it-IT" sz="1600">
                <a:solidFill>
                  <a:srgbClr val="0000FF"/>
                </a:solidFill>
              </a:rPr>
              <a:t>non udenti.</a:t>
            </a:r>
            <a:endParaRPr lang="it-IT" sz="1600" b="0" i="0" dirty="0">
              <a:solidFill>
                <a:srgbClr val="0000FF"/>
              </a:solidFill>
              <a:effectLst/>
            </a:endParaRPr>
          </a:p>
          <a:p>
            <a:pPr algn="l"/>
            <a:r>
              <a:rPr lang="it-IT" sz="1600" b="1" i="0" dirty="0">
                <a:solidFill>
                  <a:srgbClr val="FF0000"/>
                </a:solidFill>
                <a:effectLst/>
              </a:rPr>
              <a:t>Cultura e civiltà, tradizioni</a:t>
            </a:r>
            <a:br>
              <a:rPr lang="it-IT" sz="1600" b="1" i="0" dirty="0">
                <a:solidFill>
                  <a:srgbClr val="0000FF"/>
                </a:solidFill>
                <a:effectLst/>
              </a:rPr>
            </a:br>
            <a:r>
              <a:rPr lang="it-IT" sz="1600" b="0" i="0" dirty="0">
                <a:solidFill>
                  <a:srgbClr val="0000FF"/>
                </a:solidFill>
                <a:effectLst/>
              </a:rPr>
              <a:t>Cultura e civiltà dei Paesi anglofoni e dei Paesi in cui sono in uso varietà dell’inglese globale. Conoscenza delle tradizioni, festività e aspetti della vita quotidiana nei tanti Paesi in cui si usa l’inglese come lingua di comunicazione.</a:t>
            </a:r>
          </a:p>
          <a:p>
            <a:pPr algn="l"/>
            <a:r>
              <a:rPr lang="it-IT" sz="1600" b="1" i="0" dirty="0">
                <a:solidFill>
                  <a:srgbClr val="FF0000"/>
                </a:solidFill>
                <a:effectLst/>
              </a:rPr>
              <a:t>SEL (</a:t>
            </a:r>
            <a:r>
              <a:rPr lang="it-IT" sz="1600" b="1" i="1" dirty="0">
                <a:solidFill>
                  <a:srgbClr val="FF0000"/>
                </a:solidFill>
                <a:effectLst/>
              </a:rPr>
              <a:t>Social &amp; </a:t>
            </a:r>
            <a:r>
              <a:rPr lang="it-IT" sz="1600" b="1" i="1" dirty="0" err="1">
                <a:solidFill>
                  <a:srgbClr val="FF0000"/>
                </a:solidFill>
                <a:effectLst/>
              </a:rPr>
              <a:t>Emotional</a:t>
            </a:r>
            <a:r>
              <a:rPr lang="it-IT" sz="1600" b="1" i="1" dirty="0">
                <a:solidFill>
                  <a:srgbClr val="FF0000"/>
                </a:solidFill>
                <a:effectLst/>
              </a:rPr>
              <a:t> Learning</a:t>
            </a:r>
            <a:r>
              <a:rPr lang="it-IT" sz="1600" b="1" i="0" dirty="0">
                <a:solidFill>
                  <a:srgbClr val="FF0000"/>
                </a:solidFill>
                <a:effectLst/>
              </a:rPr>
              <a:t>): apprendimento socio-emotivo</a:t>
            </a:r>
            <a:br>
              <a:rPr lang="it-IT" sz="1600" b="0" i="0" dirty="0">
                <a:solidFill>
                  <a:srgbClr val="0000FF"/>
                </a:solidFill>
                <a:effectLst/>
              </a:rPr>
            </a:br>
            <a:r>
              <a:rPr lang="it-IT" sz="1600" b="0" i="0" dirty="0">
                <a:solidFill>
                  <a:srgbClr val="0000FF"/>
                </a:solidFill>
                <a:effectLst/>
              </a:rPr>
              <a:t>Metacognizione e valutazione: capacità di riflettere sul proprio processo di apprendimento dell’inglese, favorendo i processi cognitivi legati al linguaggio e stimolando l’intelligenza emotiva.</a:t>
            </a:r>
          </a:p>
          <a:p>
            <a:pPr algn="l"/>
            <a:r>
              <a:rPr lang="it-IT" sz="1600" b="1" i="0" dirty="0">
                <a:solidFill>
                  <a:srgbClr val="FF0000"/>
                </a:solidFill>
                <a:effectLst/>
              </a:rPr>
              <a:t>Interdisciplinare, </a:t>
            </a:r>
            <a:r>
              <a:rPr lang="it-IT" sz="1600" b="1" i="1" dirty="0">
                <a:solidFill>
                  <a:srgbClr val="FF0000"/>
                </a:solidFill>
                <a:effectLst/>
              </a:rPr>
              <a:t>future skills,</a:t>
            </a:r>
            <a:r>
              <a:rPr lang="it-IT" sz="1600" b="1" i="0" dirty="0">
                <a:solidFill>
                  <a:srgbClr val="FF0000"/>
                </a:solidFill>
                <a:effectLst/>
              </a:rPr>
              <a:t> pensiero critico</a:t>
            </a:r>
            <a:br>
              <a:rPr lang="it-IT" sz="1600" b="1" i="0" dirty="0">
                <a:solidFill>
                  <a:srgbClr val="0000FF"/>
                </a:solidFill>
                <a:effectLst/>
              </a:rPr>
            </a:br>
            <a:r>
              <a:rPr lang="it-IT" sz="1600" b="1" i="0" dirty="0">
                <a:solidFill>
                  <a:srgbClr val="0000FF"/>
                </a:solidFill>
                <a:effectLst/>
              </a:rPr>
              <a:t>A</a:t>
            </a:r>
            <a:r>
              <a:rPr lang="it-IT" sz="1600" b="0" i="0" dirty="0">
                <a:solidFill>
                  <a:srgbClr val="0000FF"/>
                </a:solidFill>
                <a:effectLst/>
              </a:rPr>
              <a:t>cquisizione di competenze trasversali fondamentali per il futuro degli studenti, come la capacità di collaborare, risolvere problemi e interagire in contesti multiculturali e digitali. Collegamenti al </a:t>
            </a:r>
            <a:r>
              <a:rPr lang="it-IT" sz="1600" b="0" i="0" dirty="0" err="1">
                <a:solidFill>
                  <a:srgbClr val="0000FF"/>
                </a:solidFill>
                <a:effectLst/>
              </a:rPr>
              <a:t>DigiComp</a:t>
            </a:r>
            <a:r>
              <a:rPr lang="it-IT" sz="1600" b="0" i="0" dirty="0">
                <a:solidFill>
                  <a:srgbClr val="0000FF"/>
                </a:solidFill>
                <a:effectLst/>
              </a:rPr>
              <a:t> 2.0 e al </a:t>
            </a:r>
            <a:r>
              <a:rPr lang="it-IT" sz="1600" b="0" i="0" dirty="0" err="1">
                <a:solidFill>
                  <a:srgbClr val="0000FF"/>
                </a:solidFill>
                <a:effectLst/>
              </a:rPr>
              <a:t>GreenComp</a:t>
            </a:r>
            <a:r>
              <a:rPr lang="it-IT" sz="1600" b="0" i="0" dirty="0">
                <a:solidFill>
                  <a:srgbClr val="0000FF"/>
                </a:solidFill>
                <a:effectLst/>
              </a:rPr>
              <a:t>.</a:t>
            </a:r>
          </a:p>
          <a:p>
            <a:pPr algn="l"/>
            <a:r>
              <a:rPr lang="it-IT" sz="1600" b="1" i="0" dirty="0">
                <a:solidFill>
                  <a:srgbClr val="FF0000"/>
                </a:solidFill>
                <a:effectLst/>
              </a:rPr>
              <a:t>Suggerimenti metodologici</a:t>
            </a:r>
          </a:p>
          <a:p>
            <a:r>
              <a:rPr lang="it-IT" sz="1600" b="0" i="0" dirty="0">
                <a:solidFill>
                  <a:srgbClr val="0000FF"/>
                </a:solidFill>
                <a:effectLst/>
              </a:rPr>
              <a:t>Approccio immersivo, comunicativo, autentico, supportato dagli strumenti digitali e multimediali.</a:t>
            </a:r>
          </a:p>
          <a:p>
            <a:pPr algn="l"/>
            <a:endParaRPr lang="it-IT" sz="2000" b="1" i="0" dirty="0">
              <a:solidFill>
                <a:srgbClr val="000000"/>
              </a:solidFill>
              <a:effectLst/>
              <a:latin typeface="Message"/>
            </a:endParaRPr>
          </a:p>
        </p:txBody>
      </p:sp>
    </p:spTree>
    <p:extLst>
      <p:ext uri="{BB962C8B-B14F-4D97-AF65-F5344CB8AC3E}">
        <p14:creationId xmlns:p14="http://schemas.microsoft.com/office/powerpoint/2010/main" val="110775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157316" y="147335"/>
            <a:ext cx="118773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SECONDE LINGUE COMUNITARIE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412956" y="1785953"/>
            <a:ext cx="1177904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000" b="1" i="0" dirty="0">
                <a:solidFill>
                  <a:srgbClr val="FF0000"/>
                </a:solidFill>
                <a:effectLst/>
              </a:rPr>
              <a:t>QUADRO GENERALE</a:t>
            </a:r>
          </a:p>
          <a:p>
            <a:pPr algn="l"/>
            <a:r>
              <a:rPr lang="it-IT" sz="2000" b="1" i="0" dirty="0">
                <a:solidFill>
                  <a:srgbClr val="FF0000"/>
                </a:solidFill>
                <a:effectLst/>
              </a:rPr>
              <a:t>Competenze chiave e trasversali, capacità relazionali, comunicative ed emotive</a:t>
            </a:r>
          </a:p>
          <a:p>
            <a:pPr algn="l"/>
            <a:r>
              <a:rPr lang="it-IT" sz="2000" dirty="0">
                <a:solidFill>
                  <a:srgbClr val="0000FF"/>
                </a:solidFill>
              </a:rPr>
              <a:t>Formazione plurilingue e sviluppo di competenze trasversali</a:t>
            </a:r>
            <a:br>
              <a:rPr lang="it-IT" sz="2000" b="1" i="0" dirty="0">
                <a:solidFill>
                  <a:srgbClr val="000000"/>
                </a:solidFill>
                <a:effectLst/>
              </a:rPr>
            </a:br>
            <a:r>
              <a:rPr lang="it-IT" sz="2000" b="1" i="0" dirty="0">
                <a:solidFill>
                  <a:srgbClr val="FF0000"/>
                </a:solidFill>
                <a:effectLst/>
              </a:rPr>
              <a:t>Orientamento e opportunità nel mondo del lavoro e della formazione</a:t>
            </a:r>
          </a:p>
          <a:p>
            <a:pPr algn="l"/>
            <a:r>
              <a:rPr lang="it-IT" sz="2000" dirty="0">
                <a:solidFill>
                  <a:srgbClr val="0000FF"/>
                </a:solidFill>
              </a:rPr>
              <a:t>Conoscenza di più lingue e dei relativi orizzonti culturali aumenta le opportunità lavorative</a:t>
            </a:r>
            <a:br>
              <a:rPr lang="it-IT" sz="2000" b="0" i="0" dirty="0">
                <a:solidFill>
                  <a:srgbClr val="000000"/>
                </a:solidFill>
                <a:effectLst/>
              </a:rPr>
            </a:br>
            <a:r>
              <a:rPr lang="it-IT" sz="2000" b="1" i="0" dirty="0">
                <a:solidFill>
                  <a:srgbClr val="FF0000"/>
                </a:solidFill>
                <a:effectLst/>
              </a:rPr>
              <a:t>Registro linguistico, varianti linguistiche, pronuncia  e intonazione</a:t>
            </a:r>
          </a:p>
          <a:p>
            <a:pPr algn="l"/>
            <a:r>
              <a:rPr lang="it-IT" sz="2000" i="0" dirty="0">
                <a:solidFill>
                  <a:srgbClr val="0000FF"/>
                </a:solidFill>
                <a:effectLst/>
              </a:rPr>
              <a:t>Cura dei registri linguistici appropriati, della pronuncia e dell’intonazione.</a:t>
            </a:r>
            <a:br>
              <a:rPr lang="it-IT" sz="2000" b="1" i="0" dirty="0">
                <a:solidFill>
                  <a:srgbClr val="000000"/>
                </a:solidFill>
                <a:effectLst/>
              </a:rPr>
            </a:br>
            <a:r>
              <a:rPr lang="it-IT" sz="2000" b="1" i="0" dirty="0">
                <a:solidFill>
                  <a:srgbClr val="FF0000"/>
                </a:solidFill>
                <a:effectLst/>
              </a:rPr>
              <a:t>Riflessione sulla lingua e approccio interculturale</a:t>
            </a:r>
          </a:p>
          <a:p>
            <a:pPr algn="l"/>
            <a:r>
              <a:rPr lang="it-IT" sz="2000" dirty="0">
                <a:solidFill>
                  <a:srgbClr val="0000FF"/>
                </a:solidFill>
              </a:rPr>
              <a:t>Somiglianze e differenze linguistiche e culturali di base con altre lingue e culture</a:t>
            </a:r>
            <a:br>
              <a:rPr lang="it-IT" sz="2000" b="1" i="0" dirty="0">
                <a:solidFill>
                  <a:srgbClr val="000000"/>
                </a:solidFill>
                <a:effectLst/>
              </a:rPr>
            </a:br>
            <a:r>
              <a:rPr lang="it-IT" sz="2000" b="1" i="0" dirty="0">
                <a:solidFill>
                  <a:srgbClr val="FF0000"/>
                </a:solidFill>
                <a:effectLst/>
              </a:rPr>
              <a:t>Cultura e interculturalità</a:t>
            </a:r>
          </a:p>
          <a:p>
            <a:pPr algn="l"/>
            <a:r>
              <a:rPr lang="it-IT" sz="2000" dirty="0">
                <a:solidFill>
                  <a:srgbClr val="0000FF"/>
                </a:solidFill>
              </a:rPr>
              <a:t>Curiosità e apertura verso altre realtà culturali.</a:t>
            </a:r>
            <a:br>
              <a:rPr lang="it-IT" sz="2000" i="0" dirty="0">
                <a:solidFill>
                  <a:srgbClr val="0000FF"/>
                </a:solidFill>
                <a:effectLst/>
              </a:rPr>
            </a:br>
            <a:r>
              <a:rPr lang="it-IT" sz="2000" b="1" i="0" dirty="0">
                <a:solidFill>
                  <a:srgbClr val="FF0000"/>
                </a:solidFill>
                <a:effectLst/>
              </a:rPr>
              <a:t>Cittadinanza globale e plurilinguismo</a:t>
            </a:r>
          </a:p>
          <a:p>
            <a:pPr algn="l"/>
            <a:r>
              <a:rPr lang="it-IT" sz="2000" i="0" dirty="0">
                <a:solidFill>
                  <a:srgbClr val="0000FF"/>
                </a:solidFill>
                <a:effectLst/>
              </a:rPr>
              <a:t>Importanza del plurilinguismo in un mondo globalizzato.</a:t>
            </a:r>
            <a:br>
              <a:rPr lang="it-IT" sz="2000" b="1" i="0" dirty="0">
                <a:solidFill>
                  <a:srgbClr val="000000"/>
                </a:solidFill>
                <a:effectLst/>
              </a:rPr>
            </a:br>
            <a:r>
              <a:rPr lang="it-IT" sz="2000" b="1" i="0" dirty="0">
                <a:solidFill>
                  <a:srgbClr val="FF0000"/>
                </a:solidFill>
                <a:effectLst/>
              </a:rPr>
              <a:t>Suggerimenti metodologici</a:t>
            </a:r>
          </a:p>
          <a:p>
            <a:r>
              <a:rPr lang="it-IT" sz="2000" b="0" i="0" dirty="0">
                <a:solidFill>
                  <a:srgbClr val="0000FF"/>
                </a:solidFill>
                <a:effectLst/>
              </a:rPr>
              <a:t>Approccio immersivo, comunicativo, autentico, supportato dagli strumenti digitali e multimediali.</a:t>
            </a:r>
          </a:p>
          <a:p>
            <a:pPr algn="l"/>
            <a:endParaRPr lang="it-IT" sz="2000" b="1" i="0" dirty="0">
              <a:solidFill>
                <a:srgbClr val="FF0000"/>
              </a:solidFill>
              <a:effectLst/>
            </a:endParaRPr>
          </a:p>
          <a:p>
            <a:pPr algn="l"/>
            <a:endParaRPr lang="it-IT" sz="2000" b="1" i="0" dirty="0">
              <a:solidFill>
                <a:srgbClr val="000000"/>
              </a:solidFill>
              <a:effectLst/>
              <a:latin typeface="Message"/>
            </a:endParaRPr>
          </a:p>
        </p:txBody>
      </p:sp>
    </p:spTree>
    <p:extLst>
      <p:ext uri="{BB962C8B-B14F-4D97-AF65-F5344CB8AC3E}">
        <p14:creationId xmlns:p14="http://schemas.microsoft.com/office/powerpoint/2010/main" val="82928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06478" y="127671"/>
            <a:ext cx="118773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RIFORMA:STORIA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1679814"/>
            <a:ext cx="11779044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</a:rPr>
              <a:t>Centralità dell’Occidente 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Prospettiva nazionale e occidentale, con una forte marcatura identitaria 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Integrazione di alunni/e provenienti  da altre culture diventa integrazione identitaria (conoscenza identità storico-culturale del paese in cui si vive)</a:t>
            </a:r>
          </a:p>
          <a:p>
            <a:pPr algn="just"/>
            <a:r>
              <a:rPr lang="it-IT" b="1" dirty="0">
                <a:solidFill>
                  <a:srgbClr val="FF3300"/>
                </a:solidFill>
              </a:rPr>
              <a:t>Dalle fonti alla narrazione 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Dall’approccio irrealistico di formare alunni/e in grado di leggere e interpretare le fonti, alla dimensione narrativa, senza cadere nel nozionismo.</a:t>
            </a:r>
          </a:p>
          <a:p>
            <a:pPr algn="just"/>
            <a:r>
              <a:rPr lang="it-IT" b="1" dirty="0">
                <a:solidFill>
                  <a:srgbClr val="FF0000"/>
                </a:solidFill>
              </a:rPr>
              <a:t>Nuova periodizzazione</a:t>
            </a:r>
          </a:p>
          <a:p>
            <a:r>
              <a:rPr lang="it-IT" b="1" dirty="0">
                <a:solidFill>
                  <a:srgbClr val="0000FF"/>
                </a:solidFill>
                <a:effectLst/>
              </a:rPr>
              <a:t>Prima</a:t>
            </a:r>
            <a:br>
              <a:rPr lang="it-IT" b="1" dirty="0">
                <a:solidFill>
                  <a:srgbClr val="0000FF"/>
                </a:solidFill>
                <a:effectLst/>
              </a:rPr>
            </a:br>
            <a:r>
              <a:rPr lang="it-IT" dirty="0">
                <a:solidFill>
                  <a:srgbClr val="0000FF"/>
                </a:solidFill>
                <a:effectLst/>
              </a:rPr>
              <a:t>568 - 1648: dai Longobardi a Vestfalia</a:t>
            </a:r>
          </a:p>
          <a:p>
            <a:r>
              <a:rPr lang="it-IT" b="1" dirty="0">
                <a:solidFill>
                  <a:srgbClr val="0000FF"/>
                </a:solidFill>
                <a:effectLst/>
              </a:rPr>
              <a:t>Seconda</a:t>
            </a:r>
            <a:br>
              <a:rPr lang="it-IT" dirty="0">
                <a:solidFill>
                  <a:srgbClr val="0000FF"/>
                </a:solidFill>
                <a:effectLst/>
              </a:rPr>
            </a:br>
            <a:r>
              <a:rPr lang="it-IT" dirty="0">
                <a:solidFill>
                  <a:srgbClr val="0000FF"/>
                </a:solidFill>
                <a:effectLst/>
              </a:rPr>
              <a:t>1560 – inizio 1900: dall’assolutismo all’Imperialismo</a:t>
            </a:r>
          </a:p>
          <a:p>
            <a:r>
              <a:rPr lang="it-IT" b="1" dirty="0">
                <a:solidFill>
                  <a:srgbClr val="0000FF"/>
                </a:solidFill>
                <a:effectLst/>
              </a:rPr>
              <a:t>Terza</a:t>
            </a:r>
            <a:br>
              <a:rPr lang="it-IT" b="1" dirty="0">
                <a:solidFill>
                  <a:srgbClr val="0000FF"/>
                </a:solidFill>
                <a:effectLst/>
              </a:rPr>
            </a:br>
            <a:r>
              <a:rPr lang="it-IT" dirty="0">
                <a:solidFill>
                  <a:srgbClr val="0000FF"/>
                </a:solidFill>
                <a:effectLst/>
              </a:rPr>
              <a:t>1914 – 1992: dalla Prima Guerra Mondiale a Tangentopoli</a:t>
            </a:r>
          </a:p>
          <a:p>
            <a:endParaRPr lang="it-IT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  <a:effectLst/>
              </a:rPr>
              <a:t>UDA DI PASSAGGIO CON LA CLASSE QUINTA DELLA PRIMARIA </a:t>
            </a:r>
          </a:p>
          <a:p>
            <a:pPr algn="just"/>
            <a:endParaRPr lang="it-IT" b="1" dirty="0">
              <a:solidFill>
                <a:srgbClr val="0000FF"/>
              </a:solidFill>
            </a:endParaRPr>
          </a:p>
          <a:p>
            <a:pPr algn="just"/>
            <a:endParaRPr lang="it-IT" dirty="0">
              <a:solidFill>
                <a:srgbClr val="0000FF"/>
              </a:solidFill>
            </a:endParaRPr>
          </a:p>
          <a:p>
            <a:pPr algn="just"/>
            <a:endParaRPr lang="it-IT" sz="2400" dirty="0">
              <a:solidFill>
                <a:srgbClr val="FF0000"/>
              </a:solidFill>
            </a:endParaRPr>
          </a:p>
          <a:p>
            <a:pPr algn="l"/>
            <a:endParaRPr lang="it-IT" b="0" i="0" dirty="0">
              <a:solidFill>
                <a:srgbClr val="000000"/>
              </a:solidFill>
              <a:effectLst/>
              <a:latin typeface="Message"/>
            </a:endParaRPr>
          </a:p>
          <a:p>
            <a:pPr algn="just"/>
            <a:endParaRPr lang="it-IT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26143" y="117838"/>
            <a:ext cx="118773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GEOGRAFIA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0" y="1679814"/>
            <a:ext cx="1219200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QUADRO GENERALE 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Disciplina pilastro per formare cittadini autonomi e consapevoli</a:t>
            </a:r>
            <a:br>
              <a:rPr lang="it-IT" b="0" i="0" dirty="0">
                <a:solidFill>
                  <a:srgbClr val="000000"/>
                </a:solidFill>
                <a:effectLst/>
              </a:rPr>
            </a:br>
            <a:r>
              <a:rPr lang="it-IT" b="0" i="0" dirty="0">
                <a:solidFill>
                  <a:srgbClr val="0000FF"/>
                </a:solidFill>
                <a:effectLst/>
              </a:rPr>
              <a:t>Capacità di profonda comprensione delle relazioni tra esseri umani, territorio e </a:t>
            </a:r>
            <a:r>
              <a:rPr lang="it-IT" b="0" i="0" dirty="0" err="1">
                <a:solidFill>
                  <a:srgbClr val="0000FF"/>
                </a:solidFill>
                <a:effectLst/>
              </a:rPr>
              <a:t>ambiente,dal</a:t>
            </a:r>
            <a:r>
              <a:rPr lang="it-IT" b="0" i="0" dirty="0">
                <a:solidFill>
                  <a:srgbClr val="0000FF"/>
                </a:solidFill>
                <a:effectLst/>
              </a:rPr>
              <a:t> locale al globale.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Assi cardine della disciplina</a:t>
            </a:r>
            <a:br>
              <a:rPr lang="it-IT" b="0" i="0" dirty="0">
                <a:solidFill>
                  <a:srgbClr val="000000"/>
                </a:solidFill>
                <a:effectLst/>
              </a:rPr>
            </a:br>
            <a:r>
              <a:rPr lang="it-IT" b="0" i="0" dirty="0">
                <a:solidFill>
                  <a:srgbClr val="0000FF"/>
                </a:solidFill>
                <a:effectLst/>
              </a:rPr>
              <a:t>Paesaggio, </a:t>
            </a:r>
            <a:r>
              <a:rPr lang="it-IT" b="0" i="0" dirty="0" err="1">
                <a:solidFill>
                  <a:srgbClr val="0000FF"/>
                </a:solidFill>
                <a:effectLst/>
              </a:rPr>
              <a:t>transcalarità</a:t>
            </a:r>
            <a:r>
              <a:rPr lang="it-IT" b="0" i="0" dirty="0">
                <a:solidFill>
                  <a:srgbClr val="0000FF"/>
                </a:solidFill>
                <a:effectLst/>
              </a:rPr>
              <a:t>, territorializzazione.</a:t>
            </a:r>
          </a:p>
          <a:p>
            <a:r>
              <a:rPr lang="it-IT" b="1" dirty="0">
                <a:solidFill>
                  <a:srgbClr val="FF0000"/>
                </a:solidFill>
              </a:rPr>
              <a:t>I</a:t>
            </a:r>
            <a:r>
              <a:rPr lang="it-IT" b="1" i="0" dirty="0">
                <a:solidFill>
                  <a:srgbClr val="FF0000"/>
                </a:solidFill>
                <a:effectLst/>
              </a:rPr>
              <a:t>ntelligenza naturalistica</a:t>
            </a:r>
            <a:br>
              <a:rPr lang="it-IT" b="0" i="0" dirty="0">
                <a:solidFill>
                  <a:srgbClr val="000000"/>
                </a:solidFill>
                <a:effectLst/>
              </a:rPr>
            </a:br>
            <a:r>
              <a:rPr lang="it-IT" b="0" i="0" dirty="0">
                <a:solidFill>
                  <a:srgbClr val="0000FF"/>
                </a:solidFill>
                <a:effectLst/>
              </a:rPr>
              <a:t>Sensibilità ambientale, paesaggio come esperienza vissuta, dove cultura e natura si fondono.</a:t>
            </a:r>
          </a:p>
          <a:p>
            <a:r>
              <a:rPr lang="it-IT" dirty="0">
                <a:solidFill>
                  <a:srgbClr val="0000FF"/>
                </a:solidFill>
              </a:rPr>
              <a:t>Attività di educazione all’aperto ( outdoor </a:t>
            </a:r>
            <a:r>
              <a:rPr lang="it-IT" dirty="0" err="1">
                <a:solidFill>
                  <a:srgbClr val="0000FF"/>
                </a:solidFill>
              </a:rPr>
              <a:t>education</a:t>
            </a:r>
            <a:r>
              <a:rPr lang="it-IT" dirty="0">
                <a:solidFill>
                  <a:srgbClr val="0000FF"/>
                </a:solidFill>
              </a:rPr>
              <a:t>)</a:t>
            </a:r>
            <a:endParaRPr lang="it-IT" b="0" i="0" dirty="0">
              <a:solidFill>
                <a:srgbClr val="0000FF"/>
              </a:solidFill>
              <a:effectLst/>
            </a:endParaRP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Linguaggio della </a:t>
            </a:r>
            <a:r>
              <a:rPr lang="it-IT" b="1" i="0" dirty="0" err="1">
                <a:solidFill>
                  <a:srgbClr val="FF0000"/>
                </a:solidFill>
                <a:effectLst/>
              </a:rPr>
              <a:t>geograficità</a:t>
            </a:r>
            <a:br>
              <a:rPr lang="it-IT" b="0" i="0" dirty="0">
                <a:solidFill>
                  <a:srgbClr val="000000"/>
                </a:solidFill>
                <a:effectLst/>
              </a:rPr>
            </a:br>
            <a:r>
              <a:rPr lang="it-IT" b="0" i="0" dirty="0">
                <a:solidFill>
                  <a:srgbClr val="0000FF"/>
                </a:solidFill>
                <a:effectLst/>
              </a:rPr>
              <a:t>Varietà dei documenti con cui si può fare geografia: non solo mappe, ma anche immagini satellitari, testi audiovisivi, opere d’arte, testi letterari.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Impatto umano sull’ambiente</a:t>
            </a:r>
            <a:br>
              <a:rPr lang="it-IT" b="1" i="0" dirty="0">
                <a:solidFill>
                  <a:srgbClr val="000000"/>
                </a:solidFill>
                <a:effectLst/>
              </a:rPr>
            </a:br>
            <a:r>
              <a:rPr lang="it-IT" i="0" dirty="0">
                <a:solidFill>
                  <a:srgbClr val="0000FF"/>
                </a:solidFill>
                <a:effectLst/>
              </a:rPr>
              <a:t>Impatto </a:t>
            </a:r>
            <a:r>
              <a:rPr lang="it-IT" b="0" i="0" dirty="0">
                <a:solidFill>
                  <a:srgbClr val="0000FF"/>
                </a:solidFill>
                <a:effectLst/>
              </a:rPr>
              <a:t>antropico in chiave di cittadinanza. Si è cittadini consapevoli nel momento in cui si impara a riconoscere e analizzare come le attività e le scelte degli esseri umani trasformano in positivo o in negativo l’ambiente.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Focus sull’Italia, ma in relazione agli altri contesti</a:t>
            </a:r>
          </a:p>
          <a:p>
            <a:pPr algn="l"/>
            <a:r>
              <a:rPr lang="it-IT" dirty="0">
                <a:solidFill>
                  <a:srgbClr val="0000FF"/>
                </a:solidFill>
                <a:latin typeface="Message"/>
              </a:rPr>
              <a:t>F</a:t>
            </a:r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orte accento sull’Italia affrontata non come “sistema chiuso”, ma in relazione ai diversi contesti fisici, culturali, economici, sociali e geopolitici, e in particolare nei suoi rapporti "con gli Stati-chiave per la competizione internazionale".</a:t>
            </a:r>
            <a:br>
              <a:rPr lang="it-IT" b="1" i="0" dirty="0">
                <a:solidFill>
                  <a:srgbClr val="000000"/>
                </a:solidFill>
                <a:effectLst/>
              </a:rPr>
            </a:br>
            <a:endParaRPr lang="it-IT" sz="2000" dirty="0">
              <a:solidFill>
                <a:srgbClr val="000000"/>
              </a:solidFill>
              <a:latin typeface="Message"/>
            </a:endParaRPr>
          </a:p>
          <a:p>
            <a:pPr algn="l"/>
            <a:endParaRPr lang="it-IT" sz="2000" dirty="0">
              <a:solidFill>
                <a:srgbClr val="000000"/>
              </a:solidFill>
              <a:latin typeface="Message"/>
            </a:endParaRPr>
          </a:p>
          <a:p>
            <a:r>
              <a:rPr lang="it-IT" sz="2000" dirty="0">
                <a:solidFill>
                  <a:srgbClr val="0000FF"/>
                </a:solidFill>
              </a:rPr>
              <a:t> </a:t>
            </a: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25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14633" y="89661"/>
            <a:ext cx="1187736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ARTE E IMMAGINE- MUSICA- EDUCAZIONE MOTORIA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78658" y="2134211"/>
            <a:ext cx="1219200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0000"/>
                </a:solidFill>
              </a:rPr>
              <a:t>ARTE E IMMAGINE: </a:t>
            </a:r>
            <a:r>
              <a:rPr lang="it-IT" dirty="0">
                <a:solidFill>
                  <a:srgbClr val="0000FF"/>
                </a:solidFill>
              </a:rPr>
              <a:t>L</a:t>
            </a:r>
            <a:r>
              <a:rPr lang="it-IT" b="0" i="0" dirty="0">
                <a:solidFill>
                  <a:srgbClr val="0000FF"/>
                </a:solidFill>
                <a:effectLst/>
              </a:rPr>
              <a:t>inguaggio universale per esplorare idee ed emozioni: creatività a partire dalla tecnica. Ribadito lo studio della storia dell’arte e </a:t>
            </a:r>
            <a:r>
              <a:rPr lang="it-IT" dirty="0">
                <a:solidFill>
                  <a:srgbClr val="0000FF"/>
                </a:solidFill>
              </a:rPr>
              <a:t>l’approccio laboratoriale. </a:t>
            </a:r>
            <a:r>
              <a:rPr lang="it-IT" b="0" i="0" dirty="0">
                <a:solidFill>
                  <a:srgbClr val="0000FF"/>
                </a:solidFill>
                <a:effectLst/>
              </a:rPr>
              <a:t>Interpretazione del significato simbolico di opere in base al contesto storico e ad elementi iconici-iconografici. </a:t>
            </a:r>
            <a:r>
              <a:rPr lang="it-IT" dirty="0">
                <a:solidFill>
                  <a:srgbClr val="0000FF"/>
                </a:solidFill>
              </a:rPr>
              <a:t>Viene aggiunta la cultura visiva: educazione al pensiero critico sulle immagini provenienti da media. L</a:t>
            </a:r>
            <a:r>
              <a:rPr lang="it-IT" b="0" i="0" dirty="0">
                <a:solidFill>
                  <a:srgbClr val="0000FF"/>
                </a:solidFill>
                <a:effectLst/>
              </a:rPr>
              <a:t>’arte per descrivere la realtà e raccontare esperienze e impressioni, esprimere idee personali complesse con un pensiero creativo autonomo, valorizzando l’autonomia espressiva.</a:t>
            </a:r>
            <a:endParaRPr lang="it-IT" b="1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0000"/>
                </a:solidFill>
              </a:rPr>
              <a:t>MUSICA: </a:t>
            </a:r>
            <a:r>
              <a:rPr lang="it-IT" dirty="0">
                <a:solidFill>
                  <a:srgbClr val="0000FF"/>
                </a:solidFill>
              </a:rPr>
              <a:t>Forte accento alla </a:t>
            </a:r>
            <a:r>
              <a:rPr lang="it-IT" dirty="0" err="1">
                <a:solidFill>
                  <a:srgbClr val="0000FF"/>
                </a:solidFill>
              </a:rPr>
              <a:t>transdisciplinarità</a:t>
            </a:r>
            <a:r>
              <a:rPr lang="it-IT" dirty="0">
                <a:solidFill>
                  <a:srgbClr val="0000FF"/>
                </a:solidFill>
              </a:rPr>
              <a:t>, alla funzione inclusiva, allo sviluppo della creatività ed espressione individuale, di gruppo, collettiva, alla scoperta e alla sperimentazione di altri modi di esecuzione sonoro musicale ( voce corpo strumento). Focus sull’importanza del patrimonio musicale italiano. Focus sulla pratica corale. Attenzione alle esperienze musicali ( passeggiate e paesaggi sonori), interazioni con musicisti, pratiche laboratoriali.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3300"/>
                </a:solidFill>
              </a:rPr>
              <a:t>STRUMENTO MUSICALE: </a:t>
            </a:r>
            <a:r>
              <a:rPr lang="it-IT" dirty="0">
                <a:solidFill>
                  <a:srgbClr val="0000FF"/>
                </a:solidFill>
              </a:rPr>
              <a:t>Ulteriori finalità rispetto a quelle musicali: identità, benessere, dispersione, tecnologie, cittadinanza culturale. Attenzione alle strutture declinate dettagliatamente per ogni famiglia strumentale. Le tecnologie maggiormente integrate nel percorso. Parte strumento-specifica standardizzata.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FF3300"/>
                </a:solidFill>
              </a:rPr>
              <a:t>EDUCAZIONE FISICA: </a:t>
            </a:r>
            <a:r>
              <a:rPr lang="it-IT" dirty="0">
                <a:solidFill>
                  <a:srgbClr val="0000FF"/>
                </a:solidFill>
              </a:rPr>
              <a:t>Alfabetizzazione fisico motoria olistica, per valorizzare la persona nella sua interezza; alfabetizzazione fisico-motoria finalizzata al benessere; sport come strumento educativo e sociale, veicolo naturale per l’inclusione; estensione dell’educazione fisica verso la politica interna d’istituto: pause attive in aula, intervalli attivi, mobilità attiva casa-scuola, outdoor </a:t>
            </a:r>
            <a:r>
              <a:rPr lang="it-IT" dirty="0" err="1">
                <a:solidFill>
                  <a:srgbClr val="0000FF"/>
                </a:solidFill>
              </a:rPr>
              <a:t>education</a:t>
            </a:r>
            <a:r>
              <a:rPr lang="it-IT" dirty="0">
                <a:solidFill>
                  <a:srgbClr val="0000FF"/>
                </a:solidFill>
              </a:rPr>
              <a:t>; OSA ripartiti per 5 dimensioni di cui una sola esplicitamente motoria.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it-IT" sz="2000" dirty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it-IT" sz="2000" dirty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it-IT" sz="2000" dirty="0">
              <a:solidFill>
                <a:srgbClr val="0000FF"/>
              </a:solidFill>
            </a:endParaRPr>
          </a:p>
          <a:p>
            <a:endParaRPr lang="it-IT" sz="2000" b="1" dirty="0">
              <a:solidFill>
                <a:srgbClr val="FF0000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47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14633" y="217480"/>
            <a:ext cx="118773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PERCORSI AD INDIRIZZO MUSICALE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0" y="2276180"/>
            <a:ext cx="1219200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3300"/>
                </a:solidFill>
              </a:rPr>
              <a:t>ALLINEARE LA PROGETTAZIONE DEI PERCORSI AD INDIRIZZO MUSICALE AL D.I. 176/2022 E AL NUOVO ALLEGATO A DELLE INDCAZIONI NAZIONALI </a:t>
            </a:r>
          </a:p>
          <a:p>
            <a:r>
              <a:rPr lang="it-IT" sz="2000" dirty="0">
                <a:solidFill>
                  <a:srgbClr val="0000FF"/>
                </a:solidFill>
              </a:rPr>
              <a:t>Ulteriori finalità rispetto a quelle musicali: identità, benessere, dispersione, tecnologie, cittadinanza culturale. Attenzione alle strutture declinate dettagliatamente per ogni famiglia strumentale. Le tecnologie maggiormente integrate nel percorso. Parte strumento-specifica standardizzata.</a:t>
            </a:r>
          </a:p>
          <a:p>
            <a:r>
              <a:rPr lang="it-IT" sz="2000" b="1" dirty="0">
                <a:solidFill>
                  <a:srgbClr val="FF0000"/>
                </a:solidFill>
              </a:rPr>
              <a:t>AZIONI OPERATIVE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FF0000"/>
                </a:solidFill>
              </a:rPr>
              <a:t>Oltre la pura tecnica </a:t>
            </a:r>
            <a:r>
              <a:rPr lang="it-IT" sz="2000" b="1" dirty="0">
                <a:solidFill>
                  <a:srgbClr val="0000FF"/>
                </a:solidFill>
              </a:rPr>
              <a:t>bilanciare tecnica e capacità espressivo-interpretativa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FF0000"/>
                </a:solidFill>
              </a:rPr>
              <a:t>Musica d’insieme come perno </a:t>
            </a:r>
            <a:r>
              <a:rPr lang="it-IT" sz="2000" b="1" dirty="0">
                <a:solidFill>
                  <a:srgbClr val="0000FF"/>
                </a:solidFill>
              </a:rPr>
              <a:t>valorizzare la pratica collettiva non solo come performance, ma come strumento metodologico per la cooperazione e l’inclusione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FF0000"/>
                </a:solidFill>
              </a:rPr>
              <a:t>Metodologia di studio pratica </a:t>
            </a:r>
            <a:r>
              <a:rPr lang="it-IT" sz="2000" b="1" dirty="0">
                <a:solidFill>
                  <a:srgbClr val="0000FF"/>
                </a:solidFill>
              </a:rPr>
              <a:t>integrare stabilmente nel lavoro d’aula l’uso della voce, l’ascolto attivo e l’uso critico del metronomo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FF0000"/>
                </a:solidFill>
              </a:rPr>
              <a:t>Integrazione digitale </a:t>
            </a:r>
            <a:r>
              <a:rPr lang="it-IT" sz="2000" b="1" dirty="0">
                <a:solidFill>
                  <a:srgbClr val="0000FF"/>
                </a:solidFill>
              </a:rPr>
              <a:t>sperimentare l’uso delle tecnologie per la produzione musicale e come supporto alla consapevolezza metodologica nell’era digitale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FF0000"/>
                </a:solidFill>
              </a:rPr>
              <a:t>Valore orientativo </a:t>
            </a:r>
            <a:r>
              <a:rPr lang="it-IT" sz="2000" b="1" dirty="0">
                <a:solidFill>
                  <a:srgbClr val="0000FF"/>
                </a:solidFill>
              </a:rPr>
              <a:t>costruire la propria identità artistica e sociale alla scoperta dei propri talenti,</a:t>
            </a:r>
            <a:endParaRPr lang="it-IT" sz="20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>
              <a:solidFill>
                <a:srgbClr val="FF0000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it-IT" sz="2000" dirty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it-IT" sz="2000" dirty="0">
              <a:solidFill>
                <a:srgbClr val="0000F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it-IT" sz="2000" dirty="0">
              <a:solidFill>
                <a:srgbClr val="0000FF"/>
              </a:solidFill>
            </a:endParaRPr>
          </a:p>
          <a:p>
            <a:endParaRPr lang="it-IT" sz="2000" b="1" dirty="0">
              <a:solidFill>
                <a:srgbClr val="FF0000"/>
              </a:solidFill>
            </a:endParaRPr>
          </a:p>
          <a:p>
            <a:endParaRPr lang="it-IT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94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06478" y="137503"/>
            <a:ext cx="118773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STEM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ISTRUZIONE INTEGRATA MATEMATICO SCIENTIFICA TECNOLOGICA 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486674"/>
            <a:ext cx="1177904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i="0" dirty="0">
                <a:solidFill>
                  <a:srgbClr val="FF0000"/>
                </a:solidFill>
                <a:effectLst/>
                <a:latin typeface="Message"/>
              </a:rPr>
              <a:t>QUADRO GENERALE </a:t>
            </a:r>
          </a:p>
          <a:p>
            <a:r>
              <a:rPr lang="it-IT" sz="2400" i="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Introduzione dell’informatica fin dalla Scuola primaria.</a:t>
            </a:r>
          </a:p>
          <a:p>
            <a:r>
              <a:rPr lang="it-IT" sz="2400" i="0" dirty="0">
                <a:solidFill>
                  <a:srgbClr val="0000FF"/>
                </a:solidFill>
                <a:effectLst/>
              </a:rPr>
              <a:t>Approccio integrato e interdisciplinare</a:t>
            </a:r>
            <a:endParaRPr lang="it-IT" sz="2400" i="0" dirty="0">
              <a:solidFill>
                <a:srgbClr val="0000FF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i="0" dirty="0">
                <a:solidFill>
                  <a:srgbClr val="0000FF"/>
                </a:solidFill>
                <a:effectLst/>
              </a:rPr>
              <a:t>Potenziamento delle attività sperimentali e laboratoriali</a:t>
            </a:r>
            <a:endParaRPr lang="it-IT" sz="2400" i="0" dirty="0">
              <a:solidFill>
                <a:srgbClr val="0000FF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i="0" dirty="0">
                <a:solidFill>
                  <a:srgbClr val="0000FF"/>
                </a:solidFill>
                <a:effectLst/>
              </a:rPr>
              <a:t>Contestualizzazione storica:</a:t>
            </a:r>
            <a:r>
              <a:rPr lang="it-IT" sz="2400" dirty="0">
                <a:solidFill>
                  <a:srgbClr val="0000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i="0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prospettiva storica della matematica e delle scienze.</a:t>
            </a:r>
          </a:p>
          <a:p>
            <a:r>
              <a:rPr lang="it-IT" sz="2400" dirty="0">
                <a:solidFill>
                  <a:srgbClr val="0000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Approccio metodologico didattico laboratoriale ed elicoidale</a:t>
            </a:r>
            <a:br>
              <a:rPr lang="it-IT" sz="2400" i="0" dirty="0">
                <a:solidFill>
                  <a:srgbClr val="0000FF"/>
                </a:solidFill>
                <a:effectLst/>
              </a:rPr>
            </a:br>
            <a:r>
              <a:rPr lang="it-IT" sz="2400" dirty="0">
                <a:solidFill>
                  <a:srgbClr val="0000FF"/>
                </a:solidFill>
              </a:rPr>
              <a:t>A</a:t>
            </a:r>
            <a:r>
              <a:rPr lang="it-IT" sz="2400" i="0" dirty="0">
                <a:solidFill>
                  <a:srgbClr val="0000FF"/>
                </a:solidFill>
                <a:effectLst/>
              </a:rPr>
              <a:t>rmonizzazione con le Linee guida per l’insegnamento dell’Educazione Civica e con le linee guida per le discipline STEM.</a:t>
            </a:r>
          </a:p>
          <a:p>
            <a:endParaRPr lang="it-IT" sz="20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314633" y="104757"/>
            <a:ext cx="118773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MATEMATICA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98323" y="1674417"/>
            <a:ext cx="117790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QUADRO GENERALE 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Dimensione culturale</a:t>
            </a:r>
            <a:br>
              <a:rPr lang="it-IT" b="1" i="0" dirty="0">
                <a:solidFill>
                  <a:srgbClr val="000000"/>
                </a:solidFill>
                <a:effectLst/>
              </a:rPr>
            </a:br>
            <a:r>
              <a:rPr lang="it-IT" i="0" dirty="0">
                <a:solidFill>
                  <a:srgbClr val="0000FF"/>
                </a:solidFill>
                <a:effectLst/>
              </a:rPr>
              <a:t>Non solo applicazione ma valenza culturale per il contributo allo sviluppo intellettuale e culturale del cittadino, sviluppando la capacità di analisi e il senso critico, qualità indispensabili per il futuro. 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Prospettiva storica</a:t>
            </a:r>
            <a:br>
              <a:rPr lang="it-IT" b="1" i="0" dirty="0">
                <a:solidFill>
                  <a:srgbClr val="000000"/>
                </a:solidFill>
                <a:effectLst/>
              </a:rPr>
            </a:br>
            <a:r>
              <a:rPr lang="it-IT" dirty="0">
                <a:solidFill>
                  <a:srgbClr val="0000FF"/>
                </a:solidFill>
              </a:rPr>
              <a:t>D</a:t>
            </a:r>
            <a:r>
              <a:rPr lang="it-IT" b="0" i="0" dirty="0">
                <a:solidFill>
                  <a:srgbClr val="0000FF"/>
                </a:solidFill>
                <a:effectLst/>
              </a:rPr>
              <a:t>isciplina protagonista nell’evoluzione della scienza , intrecciata con la storia del pensiero umano, fondamentale conoscerne il contesto storico.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Interdisciplinarità</a:t>
            </a:r>
            <a:br>
              <a:rPr lang="it-IT" b="1" i="0" dirty="0">
                <a:solidFill>
                  <a:srgbClr val="000000"/>
                </a:solidFill>
                <a:effectLst/>
              </a:rPr>
            </a:br>
            <a:r>
              <a:rPr lang="it-IT" i="0" dirty="0">
                <a:solidFill>
                  <a:srgbClr val="0000FF"/>
                </a:solidFill>
                <a:effectLst/>
              </a:rPr>
              <a:t>Approccio matematico integrato con le altre discipline STEM e intersezioni anche con discipline umanistiche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</a:rPr>
              <a:t>Educazione finanziaria</a:t>
            </a:r>
            <a:br>
              <a:rPr lang="it-IT" b="1" i="0" dirty="0">
                <a:solidFill>
                  <a:srgbClr val="000000"/>
                </a:solidFill>
                <a:effectLst/>
              </a:rPr>
            </a:br>
            <a:r>
              <a:rPr lang="it-IT" dirty="0">
                <a:solidFill>
                  <a:srgbClr val="0000FF"/>
                </a:solidFill>
              </a:rPr>
              <a:t>S</a:t>
            </a:r>
            <a:r>
              <a:rPr lang="it-IT" b="0" i="0" dirty="0">
                <a:solidFill>
                  <a:srgbClr val="0000FF"/>
                </a:solidFill>
                <a:effectLst/>
              </a:rPr>
              <a:t>trumento per leggere la realtà: i concetti di base della matematica finanziaria.</a:t>
            </a:r>
          </a:p>
          <a:p>
            <a:pPr algn="l"/>
            <a:r>
              <a:rPr lang="it-IT" b="1" dirty="0">
                <a:solidFill>
                  <a:srgbClr val="FF0000"/>
                </a:solidFill>
              </a:rPr>
              <a:t>I</a:t>
            </a:r>
            <a:r>
              <a:rPr lang="it-IT" b="1" i="0" dirty="0">
                <a:solidFill>
                  <a:srgbClr val="FF0000"/>
                </a:solidFill>
                <a:effectLst/>
              </a:rPr>
              <a:t>nformatica</a:t>
            </a:r>
            <a:br>
              <a:rPr lang="it-IT" b="1" i="0" dirty="0">
                <a:solidFill>
                  <a:srgbClr val="000000"/>
                </a:solidFill>
                <a:effectLst/>
              </a:rPr>
            </a:br>
            <a:r>
              <a:rPr lang="it-IT" dirty="0">
                <a:solidFill>
                  <a:srgbClr val="0000FF"/>
                </a:solidFill>
              </a:rPr>
              <a:t>U</a:t>
            </a:r>
            <a:r>
              <a:rPr lang="it-IT" b="0" i="0" dirty="0">
                <a:solidFill>
                  <a:srgbClr val="0000FF"/>
                </a:solidFill>
                <a:effectLst/>
              </a:rPr>
              <a:t>tilizzo delle tecnologie digitali (compresa l’IA) ma come capacità di organizzare il pensiero attraverso algoritmi e procedure da eseguire attraverso linguaggi specifici.</a:t>
            </a:r>
          </a:p>
          <a:p>
            <a:pPr algn="l"/>
            <a:r>
              <a:rPr lang="it-IT" b="1" dirty="0">
                <a:solidFill>
                  <a:srgbClr val="FF0000"/>
                </a:solidFill>
              </a:rPr>
              <a:t>Concetti essenziali</a:t>
            </a:r>
          </a:p>
          <a:p>
            <a:pPr algn="just"/>
            <a:r>
              <a:rPr lang="it-IT" i="0" dirty="0">
                <a:solidFill>
                  <a:srgbClr val="0000FF"/>
                </a:solidFill>
                <a:effectLst/>
              </a:rPr>
              <a:t>Contrasto agli stereotipi e alle disuguaglianze di genere nelle performance matematiche</a:t>
            </a:r>
          </a:p>
          <a:p>
            <a:pPr algn="just"/>
            <a:r>
              <a:rPr lang="it-IT" dirty="0">
                <a:solidFill>
                  <a:srgbClr val="0000FF"/>
                </a:solidFill>
              </a:rPr>
              <a:t>Contrasto al pregiudizio che si tratti di una disciplina arida, disconnessa rispetto al quotidiano.</a:t>
            </a:r>
          </a:p>
          <a:p>
            <a:pPr algn="just"/>
            <a:r>
              <a:rPr lang="it-IT" i="0" dirty="0">
                <a:solidFill>
                  <a:srgbClr val="0000FF"/>
                </a:solidFill>
                <a:effectLst/>
              </a:rPr>
              <a:t>Collante tra ambiti scientifici (STEM) e umanistic</a:t>
            </a:r>
            <a:r>
              <a:rPr lang="it-IT" dirty="0">
                <a:solidFill>
                  <a:srgbClr val="0000FF"/>
                </a:solidFill>
              </a:rPr>
              <a:t>o-artistici.</a:t>
            </a:r>
            <a:endParaRPr lang="it-IT" i="0" dirty="0">
              <a:solidFill>
                <a:srgbClr val="0000FF"/>
              </a:solidFill>
              <a:effectLst/>
            </a:endParaRPr>
          </a:p>
          <a:p>
            <a:pPr algn="l"/>
            <a:endParaRPr lang="it-IT" b="0" i="0" dirty="0">
              <a:solidFill>
                <a:srgbClr val="000000"/>
              </a:solidFill>
              <a:effectLst/>
              <a:latin typeface="Message"/>
            </a:endParaRPr>
          </a:p>
        </p:txBody>
      </p:sp>
    </p:spTree>
    <p:extLst>
      <p:ext uri="{BB962C8B-B14F-4D97-AF65-F5344CB8AC3E}">
        <p14:creationId xmlns:p14="http://schemas.microsoft.com/office/powerpoint/2010/main" val="148219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94819"/>
            <a:ext cx="118773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2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2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SCIENZE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78658" y="1495148"/>
            <a:ext cx="1177904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QUADRO GENERALE </a:t>
            </a:r>
          </a:p>
          <a:p>
            <a:pPr algn="l"/>
            <a:r>
              <a:rPr lang="it-IT" b="1" i="0" dirty="0">
                <a:solidFill>
                  <a:srgbClr val="FF0000"/>
                </a:solidFill>
                <a:effectLst/>
                <a:latin typeface="Message"/>
              </a:rPr>
              <a:t>Laboratorio</a:t>
            </a:r>
            <a:br>
              <a:rPr lang="it-IT" b="0" i="0" dirty="0">
                <a:solidFill>
                  <a:srgbClr val="000000"/>
                </a:solidFill>
                <a:effectLst/>
                <a:latin typeface="Message"/>
              </a:rPr>
            </a:br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Le attività laboratoriali promuovono lo sviluppo costante dell'apprendimento e dell'insegnamento, ambiente progettuale e applicativo ideale per far emergere e valorizzare i talenti.</a:t>
            </a:r>
          </a:p>
          <a:p>
            <a:pPr algn="l"/>
            <a:r>
              <a:rPr lang="it-IT" b="1" i="0" dirty="0">
                <a:solidFill>
                  <a:srgbClr val="FF3300"/>
                </a:solidFill>
                <a:effectLst/>
                <a:latin typeface="Message"/>
              </a:rPr>
              <a:t>Storia della scienza</a:t>
            </a:r>
            <a:br>
              <a:rPr lang="it-IT" b="0" i="0" dirty="0">
                <a:solidFill>
                  <a:srgbClr val="000000"/>
                </a:solidFill>
                <a:effectLst/>
                <a:latin typeface="Message"/>
              </a:rPr>
            </a:br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Attraverso la comprensione e l’applicazione del metodo scientifico, il valore dell’errore e del suo superamento nel processo di apprendimento nonché nell’evoluzione stessa della Scienza</a:t>
            </a:r>
            <a:r>
              <a:rPr lang="it-IT" dirty="0">
                <a:solidFill>
                  <a:srgbClr val="0000FF"/>
                </a:solidFill>
                <a:latin typeface="Message"/>
              </a:rPr>
              <a:t>;</a:t>
            </a:r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 focus sulla storia delle scoperte scientifiche.</a:t>
            </a:r>
          </a:p>
          <a:p>
            <a:pPr algn="l"/>
            <a:r>
              <a:rPr lang="it-IT" b="1" i="0" dirty="0">
                <a:solidFill>
                  <a:srgbClr val="FF3300"/>
                </a:solidFill>
                <a:effectLst/>
                <a:latin typeface="Message"/>
              </a:rPr>
              <a:t>Interdisciplinarità</a:t>
            </a:r>
            <a:br>
              <a:rPr lang="it-IT" b="0" i="0" dirty="0">
                <a:solidFill>
                  <a:srgbClr val="000000"/>
                </a:solidFill>
                <a:effectLst/>
                <a:latin typeface="Message"/>
              </a:rPr>
            </a:br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Approccio intrinsecamente interdisciplinare, attento al ruolo della creatività e dell'immaginazione, e aperto ai collegamenti con le STEM, le arti e le discipline umanistiche.</a:t>
            </a:r>
          </a:p>
          <a:p>
            <a:pPr algn="l"/>
            <a:r>
              <a:rPr lang="it-IT" b="1" i="0" dirty="0">
                <a:solidFill>
                  <a:srgbClr val="FF3300"/>
                </a:solidFill>
                <a:effectLst/>
                <a:latin typeface="Message"/>
              </a:rPr>
              <a:t>Energia</a:t>
            </a:r>
            <a:br>
              <a:rPr lang="it-IT" b="0" i="0" dirty="0">
                <a:solidFill>
                  <a:srgbClr val="000000"/>
                </a:solidFill>
                <a:effectLst/>
                <a:latin typeface="Message"/>
              </a:rPr>
            </a:br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Necessità di diversificare le fonti energetiche, comprendere la relazione tra forme e fonti di energia e ottimizzare l’uso delle risorse disponibili.</a:t>
            </a:r>
          </a:p>
          <a:p>
            <a:pPr algn="l"/>
            <a:r>
              <a:rPr lang="it-IT" b="1" i="0" dirty="0">
                <a:solidFill>
                  <a:srgbClr val="FF3300"/>
                </a:solidFill>
                <a:effectLst/>
                <a:latin typeface="Message"/>
              </a:rPr>
              <a:t>Cura dell’ambiente</a:t>
            </a:r>
            <a:br>
              <a:rPr lang="it-IT" b="0" i="0" dirty="0">
                <a:solidFill>
                  <a:srgbClr val="FF3300"/>
                </a:solidFill>
                <a:effectLst/>
                <a:latin typeface="Message"/>
              </a:rPr>
            </a:br>
            <a:r>
              <a:rPr lang="it-IT" dirty="0">
                <a:solidFill>
                  <a:srgbClr val="0000FF"/>
                </a:solidFill>
                <a:latin typeface="Message"/>
              </a:rPr>
              <a:t>C</a:t>
            </a:r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onsapevolezza e responsabilità verso la tutela della biodiversità e verso la cura dell’ambiente promuovendo comportamenti attivi e pratiche di monitoraggio ecologico.</a:t>
            </a:r>
          </a:p>
          <a:p>
            <a:pPr algn="l"/>
            <a:r>
              <a:rPr lang="it-IT" b="1" dirty="0">
                <a:solidFill>
                  <a:srgbClr val="FF3300"/>
                </a:solidFill>
                <a:latin typeface="Message"/>
              </a:rPr>
              <a:t>Contenuti</a:t>
            </a:r>
          </a:p>
          <a:p>
            <a:pPr algn="l"/>
            <a:r>
              <a:rPr lang="it-IT" b="0" i="0" dirty="0">
                <a:solidFill>
                  <a:srgbClr val="0000FF"/>
                </a:solidFill>
                <a:effectLst/>
                <a:latin typeface="Message"/>
              </a:rPr>
              <a:t>Curricolo più strutturato e contenutistico: necessità di una progettazione per problemi applicativi e compiti di realtà.</a:t>
            </a:r>
          </a:p>
          <a:p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1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108011"/>
            <a:ext cx="118773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RIFORMA: TECNOLOGIA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35975" y="1841242"/>
            <a:ext cx="1177904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QUADRO GENERALE </a:t>
            </a:r>
          </a:p>
          <a:p>
            <a:r>
              <a:rPr lang="it-IT" sz="2000" b="1" dirty="0">
                <a:solidFill>
                  <a:srgbClr val="FF0000"/>
                </a:solidFill>
              </a:rPr>
              <a:t>Integrazione strutturale con INFORMATICA 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</a:rPr>
              <a:t>Da una visione strumentale delle TIC all’introduzione strutturale dell’informatica come scienza dei processi di elaborazione dell’informazione; non utente competente, ma avvio al pensiero computazionale, dal prodotto al processo logico.</a:t>
            </a:r>
          </a:p>
          <a:p>
            <a:pPr algn="l"/>
            <a:r>
              <a:rPr lang="it-IT" sz="2000" b="1" i="0" dirty="0">
                <a:solidFill>
                  <a:srgbClr val="FF3300"/>
                </a:solidFill>
                <a:effectLst/>
              </a:rPr>
              <a:t>Interdisciplinarità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</a:rPr>
              <a:t>Il ruolo delle tecnologie, della cultura tecnica e delle professioni tecniche in rapporto con le scienze e con le altre discipline.</a:t>
            </a:r>
          </a:p>
          <a:p>
            <a:pPr algn="l"/>
            <a:r>
              <a:rPr lang="it-IT" sz="2000" b="1" dirty="0">
                <a:solidFill>
                  <a:srgbClr val="FF0000"/>
                </a:solidFill>
              </a:rPr>
              <a:t>Cultura tecnica ed orientamento</a:t>
            </a:r>
          </a:p>
          <a:p>
            <a:pPr algn="l"/>
            <a:r>
              <a:rPr lang="it-IT" sz="2000" b="0" i="0" dirty="0">
                <a:solidFill>
                  <a:srgbClr val="0000FF"/>
                </a:solidFill>
                <a:effectLst/>
              </a:rPr>
              <a:t>La valenza orientativa della disciplina utile a far emergere attitudini e talenti personali. </a:t>
            </a:r>
          </a:p>
          <a:p>
            <a:pPr algn="l"/>
            <a:r>
              <a:rPr lang="it-IT" sz="2000" b="1" dirty="0" err="1">
                <a:solidFill>
                  <a:srgbClr val="FF0000"/>
                </a:solidFill>
              </a:rPr>
              <a:t>L</a:t>
            </a:r>
            <a:r>
              <a:rPr lang="it-IT" sz="2000" b="1" i="0" dirty="0" err="1">
                <a:solidFill>
                  <a:srgbClr val="FF0000"/>
                </a:solidFill>
                <a:effectLst/>
              </a:rPr>
              <a:t>aboratorialità</a:t>
            </a:r>
            <a:endParaRPr lang="it-IT" sz="2000" b="1" i="0" dirty="0">
              <a:solidFill>
                <a:srgbClr val="FF0000"/>
              </a:solidFill>
              <a:effectLst/>
            </a:endParaRPr>
          </a:p>
          <a:p>
            <a:r>
              <a:rPr lang="it-IT" sz="2000" dirty="0">
                <a:solidFill>
                  <a:srgbClr val="0000FF"/>
                </a:solidFill>
              </a:rPr>
              <a:t>C</a:t>
            </a:r>
            <a:r>
              <a:rPr lang="it-IT" sz="2000" b="0" i="0" dirty="0">
                <a:solidFill>
                  <a:srgbClr val="0000FF"/>
                </a:solidFill>
                <a:effectLst/>
              </a:rPr>
              <a:t>entrale l’</a:t>
            </a:r>
            <a:r>
              <a:rPr lang="it-IT" sz="2000" b="1" i="0" dirty="0">
                <a:solidFill>
                  <a:srgbClr val="0000FF"/>
                </a:solidFill>
                <a:effectLst/>
              </a:rPr>
              <a:t>approccio laboratoriale</a:t>
            </a:r>
            <a:r>
              <a:rPr lang="it-IT" sz="2000" b="0" i="0" dirty="0">
                <a:solidFill>
                  <a:srgbClr val="0000FF"/>
                </a:solidFill>
                <a:effectLst/>
              </a:rPr>
              <a:t>, che caratterizza la disciplina in senso formativo, operativo e riflessivo, e la orienta alla risoluzione di problemi e al fare consapevole. </a:t>
            </a:r>
          </a:p>
          <a:p>
            <a:r>
              <a:rPr lang="it-IT" sz="2000" b="1" i="0" dirty="0">
                <a:solidFill>
                  <a:srgbClr val="FF0000"/>
                </a:solidFill>
                <a:effectLst/>
              </a:rPr>
              <a:t>Informatica ed educazione civica</a:t>
            </a:r>
          </a:p>
          <a:p>
            <a:r>
              <a:rPr lang="it-IT" sz="2000" dirty="0">
                <a:solidFill>
                  <a:srgbClr val="0000FF"/>
                </a:solidFill>
              </a:rPr>
              <a:t>Uso consapevole e responsabile </a:t>
            </a:r>
            <a:r>
              <a:rPr lang="it-IT" sz="2000" b="0" i="0" dirty="0">
                <a:solidFill>
                  <a:srgbClr val="0000FF"/>
                </a:solidFill>
                <a:effectLst/>
              </a:rPr>
              <a:t>delle tecnologie informatiche anche online.</a:t>
            </a:r>
            <a:br>
              <a:rPr lang="it-IT" sz="2000" dirty="0"/>
            </a:br>
            <a:endParaRPr lang="it-IT" sz="2000" b="1" i="0" dirty="0">
              <a:solidFill>
                <a:srgbClr val="FF0000"/>
              </a:solidFill>
              <a:effectLst/>
              <a:latin typeface="FreightSansPro"/>
            </a:endParaRPr>
          </a:p>
        </p:txBody>
      </p:sp>
    </p:spTree>
    <p:extLst>
      <p:ext uri="{BB962C8B-B14F-4D97-AF65-F5344CB8AC3E}">
        <p14:creationId xmlns:p14="http://schemas.microsoft.com/office/powerpoint/2010/main" val="383210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06478" y="147335"/>
            <a:ext cx="118773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SECONDARIA DI I GRADO 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CONCETTI CHIAVE DELLA RIFORMA</a:t>
            </a:r>
          </a:p>
          <a:p>
            <a:pPr algn="ctr"/>
            <a:r>
              <a:rPr lang="it-IT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LATINO PER L’EDUCAZIONE LINGUISTICA LEL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346643"/>
            <a:ext cx="11779044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QUADRO GENERALE</a:t>
            </a:r>
          </a:p>
          <a:p>
            <a:pPr algn="l"/>
            <a:r>
              <a:rPr lang="it-IT" sz="2400" b="1" i="0" dirty="0">
                <a:solidFill>
                  <a:srgbClr val="FF0000"/>
                </a:solidFill>
                <a:effectLst/>
              </a:rPr>
              <a:t>Disciplinare opzionale e curricolare</a:t>
            </a:r>
            <a:br>
              <a:rPr lang="it-IT" sz="2400" b="1" i="0" dirty="0">
                <a:solidFill>
                  <a:srgbClr val="000000"/>
                </a:solidFill>
                <a:effectLst/>
              </a:rPr>
            </a:br>
            <a:r>
              <a:rPr lang="it-IT" sz="2400" b="0" i="0" dirty="0">
                <a:solidFill>
                  <a:srgbClr val="0000FF"/>
                </a:solidFill>
                <a:effectLst/>
              </a:rPr>
              <a:t>Parte dell’offerta formativa della scuola negli ultimi due anni della Scuola secondaria di primo grado.</a:t>
            </a:r>
          </a:p>
          <a:p>
            <a:pPr algn="l"/>
            <a:r>
              <a:rPr lang="it-IT" sz="2400" b="1" i="0" dirty="0">
                <a:solidFill>
                  <a:srgbClr val="FF0000"/>
                </a:solidFill>
                <a:effectLst/>
              </a:rPr>
              <a:t>Valorizzazione della lingua e cultura italiana in prospettiva storica</a:t>
            </a:r>
            <a:br>
              <a:rPr lang="it-IT" sz="2400" b="1" i="0" dirty="0">
                <a:solidFill>
                  <a:srgbClr val="000000"/>
                </a:solidFill>
                <a:effectLst/>
              </a:rPr>
            </a:br>
            <a:r>
              <a:rPr lang="it-IT" sz="2400" dirty="0">
                <a:solidFill>
                  <a:srgbClr val="0000FF"/>
                </a:solidFill>
              </a:rPr>
              <a:t>L</a:t>
            </a:r>
            <a:r>
              <a:rPr lang="it-IT" sz="2400" b="0" i="0" dirty="0">
                <a:solidFill>
                  <a:srgbClr val="0000FF"/>
                </a:solidFill>
                <a:effectLst/>
              </a:rPr>
              <a:t>egami profondi tra cultura latina e far comprendere la sostanziale unità della civiltà europea.</a:t>
            </a:r>
          </a:p>
          <a:p>
            <a:pPr algn="l"/>
            <a:r>
              <a:rPr lang="it-IT" sz="2400" b="1" i="0" dirty="0">
                <a:solidFill>
                  <a:srgbClr val="FF0000"/>
                </a:solidFill>
                <a:effectLst/>
              </a:rPr>
              <a:t>Latino come via per potenziare la padronanza della lingua italiana</a:t>
            </a:r>
            <a:br>
              <a:rPr lang="it-IT" sz="2400" b="1" i="0" dirty="0">
                <a:solidFill>
                  <a:srgbClr val="000000"/>
                </a:solidFill>
                <a:effectLst/>
              </a:rPr>
            </a:br>
            <a:r>
              <a:rPr lang="it-IT" sz="2400" b="0" i="0" dirty="0">
                <a:solidFill>
                  <a:srgbClr val="0000FF"/>
                </a:solidFill>
                <a:effectLst/>
              </a:rPr>
              <a:t>Leva per comprendere meglio l’italiano.</a:t>
            </a:r>
          </a:p>
          <a:p>
            <a:pPr algn="l"/>
            <a:r>
              <a:rPr lang="it-IT" sz="2400" b="1" i="0" dirty="0">
                <a:solidFill>
                  <a:srgbClr val="FF0000"/>
                </a:solidFill>
                <a:effectLst/>
              </a:rPr>
              <a:t>Confronti tra latino, italiano e altre lingue studiate</a:t>
            </a:r>
            <a:br>
              <a:rPr lang="it-IT" sz="2400" b="1" i="0" dirty="0">
                <a:solidFill>
                  <a:srgbClr val="000000"/>
                </a:solidFill>
                <a:effectLst/>
              </a:rPr>
            </a:br>
            <a:r>
              <a:rPr lang="it-IT" sz="2400" b="0" i="0" dirty="0">
                <a:solidFill>
                  <a:srgbClr val="0000FF"/>
                </a:solidFill>
                <a:effectLst/>
              </a:rPr>
              <a:t>Privilegiare l’aspetto semantico rispetto a quello morfologico.</a:t>
            </a:r>
            <a:r>
              <a:rPr lang="it-IT" sz="2400" b="1" i="0" dirty="0">
                <a:solidFill>
                  <a:srgbClr val="0000FF"/>
                </a:solidFill>
                <a:effectLst/>
              </a:rPr>
              <a:t> </a:t>
            </a:r>
          </a:p>
          <a:p>
            <a:pPr algn="l"/>
            <a:endParaRPr lang="it-IT" sz="24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APPROFONDIMENTO NORMATIVO PER L’AVVIO </a:t>
            </a:r>
          </a:p>
        </p:txBody>
      </p:sp>
    </p:spTree>
    <p:extLst>
      <p:ext uri="{BB962C8B-B14F-4D97-AF65-F5344CB8AC3E}">
        <p14:creationId xmlns:p14="http://schemas.microsoft.com/office/powerpoint/2010/main" val="200135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AF568-3542-F22A-D79A-7AB85859A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871D2F-178E-74F6-4DD6-3BDBA6DD620D}"/>
              </a:ext>
            </a:extLst>
          </p:cNvPr>
          <p:cNvSpPr txBox="1"/>
          <p:nvPr/>
        </p:nvSpPr>
        <p:spPr>
          <a:xfrm>
            <a:off x="235975" y="294819"/>
            <a:ext cx="1187736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SCUOLA PRIMARIA E SCUOLA SECONDARIA DI I GRADO 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NUCLEI TEMATICI</a:t>
            </a:r>
          </a:p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INDICAZIONI NAZIONALI 2012_INDICAZIONI NAZIONALI 2025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9586253-AC23-ABD5-64A2-52553AB3ABE0}"/>
              </a:ext>
            </a:extLst>
          </p:cNvPr>
          <p:cNvSpPr txBox="1"/>
          <p:nvPr/>
        </p:nvSpPr>
        <p:spPr>
          <a:xfrm>
            <a:off x="206478" y="2346643"/>
            <a:ext cx="117790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QUADRO GENERALE</a:t>
            </a:r>
          </a:p>
          <a:p>
            <a:r>
              <a:rPr lang="it-IT" sz="2800" dirty="0">
                <a:solidFill>
                  <a:srgbClr val="0000FF"/>
                </a:solidFill>
              </a:rPr>
              <a:t>Ridefinita la struttura dei NUCLEI TEMATICI O FONDANTI delle singole discipline rimettendo al centro le conoscenze basilari e i nuclei essenziali di ogni sapere.</a:t>
            </a:r>
          </a:p>
          <a:p>
            <a:r>
              <a:rPr lang="it-IT" sz="2800" dirty="0">
                <a:solidFill>
                  <a:srgbClr val="0000FF"/>
                </a:solidFill>
              </a:rPr>
              <a:t>Vengono esplicitati OSA e nuclei di sapere irrinunciabili per step intermedi ( III e V primaria, III secondaria di I grado)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028A4EA-3AF2-8155-710C-92DCA725DCFA}"/>
              </a:ext>
            </a:extLst>
          </p:cNvPr>
          <p:cNvSpPr txBox="1"/>
          <p:nvPr/>
        </p:nvSpPr>
        <p:spPr>
          <a:xfrm>
            <a:off x="560438" y="4829354"/>
            <a:ext cx="10569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hlinkClick r:id="rId2"/>
              </a:rPr>
              <a:t>https://drive.google.com/file/d/1Ezo5MEmXvYFb75dXBF2LJVdDQK8COdG9/view?usp=sharing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126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ggetto 7">
            <a:hlinkClick r:id="" action="ppaction://ole?verb=0"/>
            <a:extLst>
              <a:ext uri="{FF2B5EF4-FFF2-40B4-BE49-F238E27FC236}">
                <a16:creationId xmlns:a16="http://schemas.microsoft.com/office/drawing/2014/main" id="{1B7D5BB4-0E0B-2BE0-C03A-9E1B1EA6C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98413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esentation" r:id="rId3" imgW="6095975" imgH="3429123" progId="PowerPoint.Show.12">
                  <p:embed/>
                </p:oleObj>
              </mc:Choice>
              <mc:Fallback>
                <p:oleObj name="Presentation" r:id="rId3" imgW="6095975" imgH="3429123" progId="PowerPoint.Show.12">
                  <p:embed/>
                  <p:pic>
                    <p:nvPicPr>
                      <p:cNvPr id="2" name="Oggetto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AF8B90C6-54F0-CB48-1567-C3DC7554C5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46600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B6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789052" y="184340"/>
            <a:ext cx="4301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LA SCANSIONE TEMPORALE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709683" y="1817872"/>
          <a:ext cx="9445766" cy="405705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9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9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91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9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579">
                <a:tc>
                  <a:txBody>
                    <a:bodyPr/>
                    <a:lstStyle/>
                    <a:p>
                      <a:r>
                        <a:rPr lang="it-IT" dirty="0"/>
                        <a:t>2026/2027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2027/2028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2028/2029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2029/2030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2030/2031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579">
                <a:tc>
                  <a:txBody>
                    <a:bodyPr/>
                    <a:lstStyle/>
                    <a:p>
                      <a:r>
                        <a:rPr lang="it-IT" dirty="0"/>
                        <a:t>Primaria</a:t>
                      </a:r>
                      <a:r>
                        <a:rPr lang="it-IT" baseline="0" dirty="0"/>
                        <a:t> </a:t>
                      </a:r>
                      <a:endParaRPr lang="it-IT" dirty="0"/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Primaria 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Primaria III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Primaria</a:t>
                      </a:r>
                      <a:r>
                        <a:rPr lang="it-IT" baseline="0" dirty="0"/>
                        <a:t> IV</a:t>
                      </a:r>
                      <a:endParaRPr lang="it-IT" dirty="0"/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Primaria V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kern="1200" dirty="0"/>
                        <a:t>Primaria II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kern="1200" dirty="0"/>
                        <a:t>Primaria III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kern="1200" dirty="0"/>
                        <a:t>Primaria IV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kern="1200" dirty="0"/>
                        <a:t>Primaria V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kern="1200" dirty="0"/>
                        <a:t>Secondaria I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26B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579">
                <a:tc>
                  <a:txBody>
                    <a:bodyPr/>
                    <a:lstStyle/>
                    <a:p>
                      <a:r>
                        <a:rPr lang="it-IT" dirty="0"/>
                        <a:t>Primaria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Primaria 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Primaria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579">
                <a:tc>
                  <a:txBody>
                    <a:bodyPr/>
                    <a:lstStyle/>
                    <a:p>
                      <a:r>
                        <a:rPr lang="it-IT" dirty="0"/>
                        <a:t>Primaria 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Primaria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579">
                <a:tc>
                  <a:txBody>
                    <a:bodyPr/>
                    <a:lstStyle/>
                    <a:p>
                      <a:r>
                        <a:rPr lang="it-IT" dirty="0"/>
                        <a:t>Primaria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579">
                <a:tc>
                  <a:txBody>
                    <a:bodyPr/>
                    <a:lstStyle/>
                    <a:p>
                      <a:r>
                        <a:rPr lang="it-IT" dirty="0"/>
                        <a:t>Secondaria 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Secondaria III</a:t>
                      </a:r>
                    </a:p>
                  </a:txBody>
                  <a:tcPr>
                    <a:solidFill>
                      <a:srgbClr val="26B6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781401" y="5932615"/>
            <a:ext cx="5229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prstClr val="black"/>
                </a:solidFill>
              </a:rPr>
              <a:t>*In azzurro l’adozione delle Indicazioni Nazionali 2025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518657" y="650535"/>
            <a:ext cx="4841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Il</a:t>
            </a:r>
            <a:r>
              <a:rPr lang="it-IT" dirty="0">
                <a:solidFill>
                  <a:prstClr val="black"/>
                </a:solidFill>
              </a:rPr>
              <a:t> </a:t>
            </a:r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percorso</a:t>
            </a:r>
            <a:r>
              <a:rPr lang="it-IT" dirty="0">
                <a:solidFill>
                  <a:prstClr val="black"/>
                </a:solidFill>
              </a:rPr>
              <a:t> </a:t>
            </a:r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scolastico</a:t>
            </a:r>
            <a:r>
              <a:rPr lang="it-IT" dirty="0">
                <a:solidFill>
                  <a:prstClr val="black"/>
                </a:solidFill>
              </a:rPr>
              <a:t> </a:t>
            </a:r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delle</a:t>
            </a:r>
            <a:r>
              <a:rPr lang="it-IT" dirty="0">
                <a:solidFill>
                  <a:prstClr val="black"/>
                </a:solidFill>
              </a:rPr>
              <a:t> </a:t>
            </a:r>
            <a:r>
              <a:rPr lang="it-IT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classi</a:t>
            </a:r>
          </a:p>
        </p:txBody>
      </p:sp>
      <p:sp>
        <p:nvSpPr>
          <p:cNvPr id="6" name="Freccia a destra 5"/>
          <p:cNvSpPr/>
          <p:nvPr/>
        </p:nvSpPr>
        <p:spPr>
          <a:xfrm>
            <a:off x="2248820" y="4875539"/>
            <a:ext cx="556727" cy="1980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Freccia a destra 6"/>
          <p:cNvSpPr/>
          <p:nvPr/>
        </p:nvSpPr>
        <p:spPr>
          <a:xfrm>
            <a:off x="4249433" y="4283331"/>
            <a:ext cx="556727" cy="1980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0" name="Freccia a destra 9"/>
          <p:cNvSpPr/>
          <p:nvPr/>
        </p:nvSpPr>
        <p:spPr>
          <a:xfrm>
            <a:off x="5963471" y="3747383"/>
            <a:ext cx="556727" cy="1980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526122" y="1040447"/>
            <a:ext cx="6365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Classi </a:t>
            </a:r>
            <a:r>
              <a:rPr lang="it-IT" sz="2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da </a:t>
            </a:r>
            <a:r>
              <a:rPr lang="it-IT" sz="2000" b="1" dirty="0" err="1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attenzionare</a:t>
            </a:r>
            <a:r>
              <a:rPr lang="it-IT" sz="2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per la scuola primaria : II, III, IV e V</a:t>
            </a:r>
          </a:p>
        </p:txBody>
      </p:sp>
      <p:sp>
        <p:nvSpPr>
          <p:cNvPr id="16" name="Esplosione 1 15"/>
          <p:cNvSpPr/>
          <p:nvPr/>
        </p:nvSpPr>
        <p:spPr>
          <a:xfrm>
            <a:off x="611722" y="650535"/>
            <a:ext cx="914400" cy="914400"/>
          </a:xfrm>
          <a:prstGeom prst="irregularSeal1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Freccia a destra 10"/>
          <p:cNvSpPr/>
          <p:nvPr/>
        </p:nvSpPr>
        <p:spPr>
          <a:xfrm>
            <a:off x="7932042" y="3143644"/>
            <a:ext cx="556727" cy="1980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5377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D8ADBB-BD3A-9E59-4959-77D917921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B85274B-A89B-D115-28DC-05A82266698C}"/>
              </a:ext>
            </a:extLst>
          </p:cNvPr>
          <p:cNvSpPr txBox="1"/>
          <p:nvPr/>
        </p:nvSpPr>
        <p:spPr>
          <a:xfrm>
            <a:off x="235975" y="249099"/>
            <a:ext cx="118773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CURRICOLO IN PROGRESS…AZIONI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DC6E23E-610D-A214-056D-E2260463A132}"/>
              </a:ext>
            </a:extLst>
          </p:cNvPr>
          <p:cNvSpPr txBox="1"/>
          <p:nvPr/>
        </p:nvSpPr>
        <p:spPr>
          <a:xfrm>
            <a:off x="525906" y="1226849"/>
            <a:ext cx="1021571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rgbClr val="0000FF"/>
                </a:solidFill>
              </a:rPr>
              <a:t>ATTO D’INDIRIZZO DIRIGENTE SCOLASTICO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rgbClr val="0000FF"/>
                </a:solidFill>
              </a:rPr>
              <a:t>COSTITUZIONE GRUPPI DI LAVORO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rgbClr val="0000FF"/>
                </a:solidFill>
              </a:rPr>
              <a:t>LETTURA E APPROFONDIMENTO DOCUMENTI MINISTERIALI 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rgbClr val="0000FF"/>
                </a:solidFill>
              </a:rPr>
              <a:t>GRUPPI DI LAVORO DIPARTIMENTALI: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rgbClr val="0000FF"/>
                </a:solidFill>
              </a:rPr>
              <a:t>PROGETTAZIONE CURRICOLO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rgbClr val="0000FF"/>
                </a:solidFill>
              </a:rPr>
              <a:t>FORMAT UDA E FORMAT UDA DI PASSAGGIO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rgbClr val="0000FF"/>
                </a:solidFill>
              </a:rPr>
              <a:t>AGGIORNAMENTO GRIGLIE DI VALUTAZIONE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rgbClr val="0000FF"/>
                </a:solidFill>
              </a:rPr>
              <a:t>PROGETTAZIONE AZIONI DI CONTINUITA’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rgbClr val="0000FF"/>
                </a:solidFill>
              </a:rPr>
              <a:t>MONITORAGGIO IN ITINERE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rgbClr val="0000FF"/>
                </a:solidFill>
              </a:rPr>
              <a:t>AGGIORNAMENTO PTOF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rgbClr val="0000FF"/>
                </a:solidFill>
              </a:rPr>
              <a:t>ADOZIONI LIBRI DI TESTO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rgbClr val="0000FF"/>
                </a:solidFill>
              </a:rPr>
              <a:t>PIANO COMUNICATIVO: SITO_ORGANI COLLEGIALI_FAMIGLIE </a:t>
            </a:r>
          </a:p>
          <a:p>
            <a:endParaRPr lang="it-IT" sz="2800" dirty="0">
              <a:solidFill>
                <a:srgbClr val="0000FF"/>
              </a:solidFill>
            </a:endParaRPr>
          </a:p>
          <a:p>
            <a:r>
              <a:rPr lang="it-IT" sz="2800" dirty="0">
                <a:solidFill>
                  <a:srgbClr val="0000FF"/>
                </a:solidFill>
              </a:rPr>
              <a:t> </a:t>
            </a:r>
          </a:p>
          <a:p>
            <a:r>
              <a:rPr lang="it-IT" sz="2800" dirty="0">
                <a:solidFill>
                  <a:srgbClr val="0000FF"/>
                </a:solidFill>
              </a:rPr>
              <a:t> </a:t>
            </a:r>
          </a:p>
          <a:p>
            <a:endParaRPr lang="it-IT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28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D8ADBB-BD3A-9E59-4959-77D917921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B85274B-A89B-D115-28DC-05A82266698C}"/>
              </a:ext>
            </a:extLst>
          </p:cNvPr>
          <p:cNvSpPr txBox="1"/>
          <p:nvPr/>
        </p:nvSpPr>
        <p:spPr>
          <a:xfrm>
            <a:off x="235975" y="249099"/>
            <a:ext cx="118773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BIBLIOGRAFIA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DC6E23E-610D-A214-056D-E2260463A132}"/>
              </a:ext>
            </a:extLst>
          </p:cNvPr>
          <p:cNvSpPr txBox="1"/>
          <p:nvPr/>
        </p:nvSpPr>
        <p:spPr>
          <a:xfrm>
            <a:off x="525906" y="1226849"/>
            <a:ext cx="10215715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0000FF"/>
                </a:solidFill>
              </a:rPr>
              <a:t>BIBLIOGRAFIA CONSULTATA DAL GRUPPO DI LAVORO </a:t>
            </a:r>
          </a:p>
          <a:p>
            <a:r>
              <a:rPr lang="it-IT" sz="2400" dirty="0">
                <a:solidFill>
                  <a:srgbClr val="0000FF"/>
                </a:solidFill>
              </a:rPr>
              <a:t>INDICAZIONI NAZIONALI 2025: DECRETO 221/2025</a:t>
            </a:r>
          </a:p>
          <a:p>
            <a:r>
              <a:rPr lang="it-IT" sz="2400" dirty="0">
                <a:solidFill>
                  <a:srgbClr val="0000FF"/>
                </a:solidFill>
                <a:hlinkClick r:id="rId2"/>
              </a:rPr>
              <a:t>https://www.mim.gov.it/documents/20182/10554370/curricolo_web.pdf/f91c31a0-5ed4-65f3-bfea-fb49adaba55f?version=1.0&amp;t=1773224873548</a:t>
            </a:r>
            <a:r>
              <a:rPr lang="it-IT" sz="2400" dirty="0">
                <a:solidFill>
                  <a:srgbClr val="0000FF"/>
                </a:solidFill>
              </a:rPr>
              <a:t> </a:t>
            </a:r>
          </a:p>
          <a:p>
            <a:r>
              <a:rPr lang="it-IT" sz="2400" dirty="0">
                <a:solidFill>
                  <a:srgbClr val="0000FF"/>
                </a:solidFill>
              </a:rPr>
              <a:t>SLIDE DI SINTESI CORSO DI FORMAZIONE ANP</a:t>
            </a:r>
          </a:p>
          <a:p>
            <a:r>
              <a:rPr lang="it-IT" sz="2400" dirty="0">
                <a:solidFill>
                  <a:srgbClr val="0000FF"/>
                </a:solidFill>
              </a:rPr>
              <a:t>SLIDE DI SINTESI E VIDEO CORSO DI FORMAZIONE CISL</a:t>
            </a:r>
          </a:p>
          <a:p>
            <a:r>
              <a:rPr lang="it-IT" sz="2400" dirty="0">
                <a:solidFill>
                  <a:srgbClr val="0000FF"/>
                </a:solidFill>
              </a:rPr>
              <a:t>DOCUMENTAZIONE ERICKSON AL VIA LE NUOVE INDICAIZONI NAZIONALI PER IL CURRICOLO </a:t>
            </a:r>
          </a:p>
          <a:p>
            <a:r>
              <a:rPr lang="it-IT" sz="2400" dirty="0">
                <a:solidFill>
                  <a:srgbClr val="0000FF"/>
                </a:solidFill>
                <a:hlinkClick r:id="rId3"/>
              </a:rPr>
              <a:t>https://www.erickson.it/it/nuove-indicazioni-nazionali-per-la-scuola-dell-infanzia-e-primo-ciclo-di-istruzione</a:t>
            </a:r>
            <a:r>
              <a:rPr lang="it-IT" sz="2400" dirty="0">
                <a:solidFill>
                  <a:srgbClr val="0000FF"/>
                </a:solidFill>
              </a:rPr>
              <a:t> </a:t>
            </a:r>
          </a:p>
          <a:p>
            <a:r>
              <a:rPr lang="it-IT" sz="2400" dirty="0">
                <a:solidFill>
                  <a:srgbClr val="0000FF"/>
                </a:solidFill>
              </a:rPr>
              <a:t>SANOMA NUOVE INDICAZIONI NAZIONALI</a:t>
            </a:r>
          </a:p>
          <a:p>
            <a:r>
              <a:rPr lang="it-IT" sz="2400" dirty="0">
                <a:solidFill>
                  <a:srgbClr val="0000FF"/>
                </a:solidFill>
                <a:hlinkClick r:id="rId4"/>
              </a:rPr>
              <a:t>https://sanoma.it/nuove-indicazioni-nazionali</a:t>
            </a:r>
            <a:r>
              <a:rPr lang="it-IT" sz="2400" dirty="0">
                <a:solidFill>
                  <a:srgbClr val="0000FF"/>
                </a:solidFill>
              </a:rPr>
              <a:t> </a:t>
            </a:r>
          </a:p>
          <a:p>
            <a:r>
              <a:rPr lang="it-IT" sz="2800" dirty="0">
                <a:solidFill>
                  <a:srgbClr val="0000FF"/>
                </a:solidFill>
              </a:rPr>
              <a:t> </a:t>
            </a:r>
          </a:p>
          <a:p>
            <a:r>
              <a:rPr lang="it-IT" sz="2800" dirty="0">
                <a:solidFill>
                  <a:srgbClr val="0000FF"/>
                </a:solidFill>
              </a:rPr>
              <a:t> </a:t>
            </a:r>
          </a:p>
          <a:p>
            <a:endParaRPr lang="it-IT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66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D8ADBB-BD3A-9E59-4959-77D917921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6DC6E23E-610D-A214-056D-E2260463A132}"/>
              </a:ext>
            </a:extLst>
          </p:cNvPr>
          <p:cNvSpPr txBox="1"/>
          <p:nvPr/>
        </p:nvSpPr>
        <p:spPr>
          <a:xfrm>
            <a:off x="1106009" y="86307"/>
            <a:ext cx="102157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GRUPPO DI LAVORO</a:t>
            </a:r>
            <a:endParaRPr lang="it-IT" sz="3600" b="1" i="1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89585C-D9CA-7C92-AB71-515D12ED7EED}"/>
              </a:ext>
            </a:extLst>
          </p:cNvPr>
          <p:cNvSpPr txBox="1"/>
          <p:nvPr/>
        </p:nvSpPr>
        <p:spPr>
          <a:xfrm>
            <a:off x="127820" y="2458114"/>
            <a:ext cx="1151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INFANZIA: </a:t>
            </a:r>
            <a:r>
              <a:rPr lang="it-IT" sz="3200" b="1" dirty="0">
                <a:solidFill>
                  <a:srgbClr val="0000FF"/>
                </a:solidFill>
              </a:rPr>
              <a:t>Rocciola Anna, Scorzelli  Patrizia, De Cristofaro Marianna</a:t>
            </a:r>
            <a:endParaRPr lang="it-IT" sz="4400" b="1" dirty="0">
              <a:solidFill>
                <a:srgbClr val="0000FF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822E002-4A4C-8B6C-80D5-D3787599B4C2}"/>
              </a:ext>
            </a:extLst>
          </p:cNvPr>
          <p:cNvSpPr txBox="1"/>
          <p:nvPr/>
        </p:nvSpPr>
        <p:spPr>
          <a:xfrm>
            <a:off x="127820" y="3103553"/>
            <a:ext cx="115135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PRIMARIA: </a:t>
            </a:r>
            <a:r>
              <a:rPr lang="it-IT" sz="3200" b="1" dirty="0">
                <a:solidFill>
                  <a:srgbClr val="0000FF"/>
                </a:solidFill>
              </a:rPr>
              <a:t>Attanasio Anna, Caruso Assunta, Di Matteo Carolina, Fattorusso Antonella, Luongo Donatella, Marsico Assunta, Mela Filomena</a:t>
            </a:r>
            <a:endParaRPr lang="it-IT" sz="4400" b="1" dirty="0">
              <a:solidFill>
                <a:srgbClr val="0000FF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C628E76-19B0-C807-0D14-E085801D7DB7}"/>
              </a:ext>
            </a:extLst>
          </p:cNvPr>
          <p:cNvSpPr txBox="1"/>
          <p:nvPr/>
        </p:nvSpPr>
        <p:spPr>
          <a:xfrm>
            <a:off x="127820" y="4673213"/>
            <a:ext cx="115135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SECONDARIA I GRADO: </a:t>
            </a:r>
            <a:r>
              <a:rPr lang="it-IT" sz="3200" b="1" dirty="0">
                <a:solidFill>
                  <a:srgbClr val="0000FF"/>
                </a:solidFill>
              </a:rPr>
              <a:t>Amendola Elena, Ferro Giovanna, Iarocci Maria, Lofrano Francesca, Marra Giuseppina, Mogavero Annunziata, Somma Carmine, Villecco Domenica, Viscido Rosario,</a:t>
            </a:r>
          </a:p>
          <a:p>
            <a:r>
              <a:rPr lang="it-IT" sz="3200" b="1" dirty="0">
                <a:solidFill>
                  <a:srgbClr val="0000FF"/>
                </a:solidFill>
              </a:rPr>
              <a:t>Zoccoli Marianna.  </a:t>
            </a:r>
            <a:endParaRPr lang="it-IT" sz="4400" b="1" dirty="0">
              <a:solidFill>
                <a:srgbClr val="0000FF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1A15C4E-7BDD-A0D2-0C17-E3EB7A26CFCA}"/>
              </a:ext>
            </a:extLst>
          </p:cNvPr>
          <p:cNvSpPr txBox="1"/>
          <p:nvPr/>
        </p:nvSpPr>
        <p:spPr>
          <a:xfrm>
            <a:off x="127820" y="1812675"/>
            <a:ext cx="1151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COORDINATORE DI DIPARTIMENTO: </a:t>
            </a:r>
            <a:r>
              <a:rPr lang="it-IT" sz="3200" b="1" dirty="0">
                <a:solidFill>
                  <a:srgbClr val="0000FF"/>
                </a:solidFill>
              </a:rPr>
              <a:t>De Matteo Maria Grazia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ECEE2C8-AB7D-5C9F-0D77-6A8DDBFD5401}"/>
              </a:ext>
            </a:extLst>
          </p:cNvPr>
          <p:cNvSpPr txBox="1"/>
          <p:nvPr/>
        </p:nvSpPr>
        <p:spPr>
          <a:xfrm>
            <a:off x="216191" y="1189741"/>
            <a:ext cx="11513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DIRIGENTE SCOLASTICO: </a:t>
            </a:r>
            <a:r>
              <a:rPr lang="it-IT" sz="3200" b="1" dirty="0">
                <a:solidFill>
                  <a:srgbClr val="0000FF"/>
                </a:solidFill>
              </a:rPr>
              <a:t>Amato Mirella</a:t>
            </a:r>
          </a:p>
        </p:txBody>
      </p:sp>
    </p:spTree>
    <p:extLst>
      <p:ext uri="{BB962C8B-B14F-4D97-AF65-F5344CB8AC3E}">
        <p14:creationId xmlns:p14="http://schemas.microsoft.com/office/powerpoint/2010/main" val="300516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6000">
              <a:srgbClr val="29C4E0"/>
            </a:gs>
            <a:gs pos="100000">
              <a:srgbClr val="1985C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1404B-8961-BC64-7F2A-2A8F58D48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4B00B4F9-0F13-07D8-37A9-6011B72C1E2D}"/>
              </a:ext>
            </a:extLst>
          </p:cNvPr>
          <p:cNvSpPr txBox="1"/>
          <p:nvPr/>
        </p:nvSpPr>
        <p:spPr>
          <a:xfrm>
            <a:off x="673390" y="1305507"/>
            <a:ext cx="1021571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6000" dirty="0">
              <a:solidFill>
                <a:srgbClr val="0000FF"/>
              </a:solidFill>
            </a:endParaRPr>
          </a:p>
          <a:p>
            <a:pPr algn="ctr"/>
            <a:r>
              <a:rPr lang="it-IT" sz="6000" b="1" dirty="0">
                <a:solidFill>
                  <a:srgbClr val="0000FF"/>
                </a:solidFill>
              </a:rPr>
              <a:t>GRAZIE PER L’ATTENZIONE</a:t>
            </a:r>
          </a:p>
          <a:p>
            <a:pPr algn="ctr"/>
            <a:r>
              <a:rPr lang="it-IT" sz="6000" dirty="0">
                <a:solidFill>
                  <a:srgbClr val="0000FF"/>
                </a:solidFill>
              </a:rPr>
              <a:t>  </a:t>
            </a:r>
          </a:p>
          <a:p>
            <a:pPr algn="ctr"/>
            <a:r>
              <a:rPr lang="it-IT" sz="3600" i="1" dirty="0">
                <a:solidFill>
                  <a:srgbClr val="0000FF"/>
                </a:solidFill>
              </a:rPr>
              <a:t> </a:t>
            </a:r>
            <a:r>
              <a:rPr lang="it-IT" sz="3600" b="0" i="1" dirty="0">
                <a:solidFill>
                  <a:srgbClr val="0000FF"/>
                </a:solidFill>
                <a:effectLst/>
              </a:rPr>
              <a:t>"Da soli possiamo fare così poco; insieme possiamo fare così tanto"</a:t>
            </a:r>
            <a:r>
              <a:rPr lang="it-IT" sz="3600" b="0" i="1" dirty="0">
                <a:solidFill>
                  <a:srgbClr val="0000FF"/>
                </a:solidFill>
                <a:effectLst/>
                <a:latin typeface="Google Sans"/>
              </a:rPr>
              <a:t> Helen Keller</a:t>
            </a:r>
            <a:endParaRPr lang="it-IT" sz="3600" i="1" dirty="0">
              <a:solidFill>
                <a:srgbClr val="0000FF"/>
              </a:solidFill>
            </a:endParaRPr>
          </a:p>
          <a:p>
            <a:endParaRPr lang="it-IT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0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2580</TotalTime>
  <Words>6010</Words>
  <Application>Microsoft Office PowerPoint</Application>
  <PresentationFormat>Widescreen</PresentationFormat>
  <Paragraphs>514</Paragraphs>
  <Slides>46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46</vt:i4>
      </vt:variant>
    </vt:vector>
  </HeadingPairs>
  <TitlesOfParts>
    <vt:vector size="56" baseType="lpstr">
      <vt:lpstr>Arial</vt:lpstr>
      <vt:lpstr>Avenir-Black</vt:lpstr>
      <vt:lpstr>Calibri</vt:lpstr>
      <vt:lpstr>Calibri Light</vt:lpstr>
      <vt:lpstr>FreightSansPro</vt:lpstr>
      <vt:lpstr>Google Sans</vt:lpstr>
      <vt:lpstr>Message</vt:lpstr>
      <vt:lpstr>Wingdings</vt:lpstr>
      <vt:lpstr>Tema di Office</vt:lpstr>
      <vt:lpstr>Presentation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ANIMATORE DIGITALE</cp:lastModifiedBy>
  <cp:revision>310</cp:revision>
  <dcterms:created xsi:type="dcterms:W3CDTF">2026-09-03T14:20:20Z</dcterms:created>
  <dcterms:modified xsi:type="dcterms:W3CDTF">2026-09-08T13:24:08Z</dcterms:modified>
</cp:coreProperties>
</file>